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fonts/font7.fntdata" ContentType="application/x-fontdata"/>
  <Override PartName="/ppt/fonts/font8.fntdata" ContentType="application/x-fontdata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8"/>
  </p:notesMasterIdLst>
  <p:sldIdLst>
    <p:sldId id="261" r:id="rId3"/>
    <p:sldId id="267" r:id="rId4"/>
    <p:sldId id="262" r:id="rId5"/>
    <p:sldId id="263" r:id="rId6"/>
    <p:sldId id="265" r:id="rId7"/>
  </p:sldIdLst>
  <p:sldSz cx="14630400" cy="8229600"/>
  <p:notesSz cx="8229600" cy="14630400"/>
  <p:embeddedFontLst>
    <p:embeddedFont>
      <p:font typeface="Barlow" charset="0"/>
      <p:regular r:id="rId12"/>
      <p:regular r:id="rId13"/>
      <p:regular r:id="rId14"/>
      <p:regular r:id="rId15"/>
    </p:embeddedFont>
    <p:embeddedFont>
      <p:font typeface="Montserrat" charset="0"/>
      <p:regular r:id="rId16"/>
      <p:regular r:id="rId17"/>
      <p:regular r:id="rId18"/>
      <p:regular r:id="rId19"/>
    </p:embeddedFont>
  </p:embeddedFont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1BC0"/>
    <a:srgbClr val="5407A3"/>
    <a:srgbClr val="4F0FBD"/>
    <a:srgbClr val="5307B2"/>
    <a:srgbClr val="7E719F"/>
    <a:srgbClr val="E4E5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font" Target="fonts/font8.fntdata"/><Relationship Id="rId18" Type="http://schemas.openxmlformats.org/officeDocument/2006/relationships/font" Target="fonts/font7.fntdata"/><Relationship Id="rId17" Type="http://schemas.openxmlformats.org/officeDocument/2006/relationships/font" Target="fonts/font6.fntdata"/><Relationship Id="rId16" Type="http://schemas.openxmlformats.org/officeDocument/2006/relationships/font" Target="fonts/font5.fntdata"/><Relationship Id="rId15" Type="http://schemas.openxmlformats.org/officeDocument/2006/relationships/font" Target="fonts/font4.fntdata"/><Relationship Id="rId14" Type="http://schemas.openxmlformats.org/officeDocument/2006/relationships/font" Target="fonts/font3.fntdata"/><Relationship Id="rId13" Type="http://schemas.openxmlformats.org/officeDocument/2006/relationships/font" Target="fonts/font2.fntdata"/><Relationship Id="rId12" Type="http://schemas.openxmlformats.org/officeDocument/2006/relationships/font" Target="fonts/font1.fntdata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png"/><Relationship Id="rId3" Type="http://schemas.openxmlformats.org/officeDocument/2006/relationships/hyperlink" Target="https://gamma.app/?utm_source=made-with-gamma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png"/><Relationship Id="rId3" Type="http://schemas.openxmlformats.org/officeDocument/2006/relationships/hyperlink" Target="https://gamma.app/?utm_source=made-with-gamma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png"/><Relationship Id="rId3" Type="http://schemas.openxmlformats.org/officeDocument/2006/relationships/hyperlink" Target="https://gamma.app/?utm_source=made-with-gamma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png"/><Relationship Id="rId3" Type="http://schemas.openxmlformats.org/officeDocument/2006/relationships/hyperlink" Target="https://gamma.app/?utm_source=made-with-gamma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png"/><Relationship Id="rId3" Type="http://schemas.openxmlformats.org/officeDocument/2006/relationships/hyperlink" Target="https://gamma.app/?utm_source=made-with-gamma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EEFF5"/>
          </a:solidFill>
        </p:spPr>
      </p:sp>
      <p:pic>
        <p:nvPicPr>
          <p:cNvPr id="4" name="Image 1" descr="preencoded.pn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2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EEFF5"/>
          </a:solidFill>
        </p:spPr>
      </p:sp>
      <p:pic>
        <p:nvPicPr>
          <p:cNvPr id="4" name="Image 1" descr="preencoded.pn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3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EEFF5"/>
          </a:solidFill>
        </p:spPr>
      </p:sp>
      <p:pic>
        <p:nvPicPr>
          <p:cNvPr id="4" name="Image 1" descr="preencoded.pn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4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EEFF5"/>
          </a:solidFill>
        </p:spPr>
      </p:sp>
      <p:pic>
        <p:nvPicPr>
          <p:cNvPr id="4" name="Image 1" descr="preencoded.pn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5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EEFF5"/>
          </a:solidFill>
        </p:spPr>
      </p:sp>
      <p:pic>
        <p:nvPicPr>
          <p:cNvPr id="4" name="Image 1" descr="preencoded.pn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7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18.png"/><Relationship Id="rId8" Type="http://schemas.openxmlformats.org/officeDocument/2006/relationships/image" Target="../media/image17.png"/><Relationship Id="rId7" Type="http://schemas.openxmlformats.org/officeDocument/2006/relationships/image" Target="../media/image10.png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3" Type="http://schemas.openxmlformats.org/officeDocument/2006/relationships/slideLayout" Target="../slideLayouts/slideLayout1.xml"/><Relationship Id="rId12" Type="http://schemas.openxmlformats.org/officeDocument/2006/relationships/image" Target="../media/image21.png"/><Relationship Id="rId11" Type="http://schemas.openxmlformats.org/officeDocument/2006/relationships/image" Target="../media/image20.png"/><Relationship Id="rId10" Type="http://schemas.openxmlformats.org/officeDocument/2006/relationships/image" Target="../media/image19.png"/><Relationship Id="rId1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5EA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2" name="Группа 1"/>
          <p:cNvGrpSpPr/>
          <p:nvPr/>
        </p:nvGrpSpPr>
        <p:grpSpPr>
          <a:xfrm>
            <a:off x="428625" y="567690"/>
            <a:ext cx="13761085" cy="7566660"/>
            <a:chOff x="675" y="894"/>
            <a:chExt cx="21671" cy="11916"/>
          </a:xfrm>
        </p:grpSpPr>
        <p:sp>
          <p:nvSpPr>
            <p:cNvPr id="3" name="Text 0"/>
            <p:cNvSpPr/>
            <p:nvPr/>
          </p:nvSpPr>
          <p:spPr>
            <a:xfrm>
              <a:off x="675" y="894"/>
              <a:ext cx="21671" cy="4021"/>
            </a:xfrm>
            <a:prstGeom prst="rect">
              <a:avLst/>
            </a:prstGeom>
            <a:noFill/>
          </p:spPr>
          <p:txBody>
            <a:bodyPr wrap="square" lIns="0" tIns="0" rIns="0" bIns="0" rtlCol="0" anchor="t"/>
            <a:p>
              <a:pPr marL="0" indent="0" algn="l">
                <a:lnSpc>
                  <a:spcPts val="5000"/>
                </a:lnSpc>
                <a:buNone/>
              </a:pPr>
              <a:r>
                <a:rPr lang="en-US" sz="4000" b="1" dirty="0">
                  <a:solidFill>
                    <a:srgbClr val="7068F4"/>
                  </a:solidFill>
                  <a:ea typeface="Barlow Bold" pitchFamily="34" charset="-122"/>
                  <a:cs typeface="+mn-lt"/>
                </a:rPr>
                <a:t>Первые результаты селективного скрининга новорожденных методом полноэкзомного секвенирования</a:t>
              </a:r>
              <a:r>
                <a:rPr lang="ru-RU" altLang="en-US" sz="4000" b="1" dirty="0">
                  <a:solidFill>
                    <a:srgbClr val="7068F4"/>
                  </a:solidFill>
                  <a:ea typeface="Barlow Bold" pitchFamily="34" charset="-122"/>
                  <a:cs typeface="+mn-lt"/>
                </a:rPr>
                <a:t> (</a:t>
              </a:r>
              <a:r>
                <a:rPr lang="en-US" sz="4000" b="1" dirty="0">
                  <a:solidFill>
                    <a:srgbClr val="7068F4"/>
                  </a:solidFill>
                  <a:ea typeface="Barlow Bold" pitchFamily="34" charset="-122"/>
                  <a:cs typeface="+mn-lt"/>
                </a:rPr>
                <a:t>ПЭС</a:t>
              </a:r>
              <a:r>
                <a:rPr lang="ru-RU" altLang="en-US" sz="4000" b="1" dirty="0">
                  <a:solidFill>
                    <a:srgbClr val="7068F4"/>
                  </a:solidFill>
                  <a:ea typeface="Barlow Bold" pitchFamily="34" charset="-122"/>
                  <a:cs typeface="+mn-lt"/>
                </a:rPr>
                <a:t>)</a:t>
              </a:r>
              <a:r>
                <a:rPr lang="en-US" sz="4000" b="1" dirty="0">
                  <a:solidFill>
                    <a:srgbClr val="7068F4"/>
                  </a:solidFill>
                  <a:ea typeface="Barlow Bold" pitchFamily="34" charset="-122"/>
                  <a:cs typeface="+mn-lt"/>
                </a:rPr>
                <a:t> в Республике Татарстан</a:t>
              </a:r>
              <a:endParaRPr lang="en-US" sz="4000" dirty="0">
                <a:cs typeface="+mn-lt"/>
              </a:endParaRPr>
            </a:p>
          </p:txBody>
        </p:sp>
        <p:sp>
          <p:nvSpPr>
            <p:cNvPr id="4" name="Text 1"/>
            <p:cNvSpPr/>
            <p:nvPr/>
          </p:nvSpPr>
          <p:spPr>
            <a:xfrm>
              <a:off x="740" y="4484"/>
              <a:ext cx="21607" cy="3443"/>
            </a:xfrm>
            <a:prstGeom prst="rect">
              <a:avLst/>
            </a:prstGeom>
            <a:noFill/>
          </p:spPr>
          <p:txBody>
            <a:bodyPr wrap="square" lIns="0" tIns="0" rIns="0" bIns="0" rtlCol="0" anchor="t"/>
            <a:p>
              <a:pPr marL="0" indent="0" algn="l">
                <a:lnSpc>
                  <a:spcPct val="100000"/>
                </a:lnSpc>
                <a:buNone/>
              </a:pPr>
              <a:r>
                <a:rPr lang="en-US" sz="28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В 2024 году в Республике Татарстан запущен пилотный проект селективного скрининга новорожденных методом полноэкзомного секвенирования (ПЭС).</a:t>
              </a:r>
              <a:r>
                <a:rPr lang="ru-RU" altLang="en-US" sz="28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 </a:t>
              </a:r>
              <a:r>
                <a:rPr lang="en-US" sz="28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  <a:sym typeface="+mn-ea"/>
                </a:rPr>
                <a:t>Проект направлен на раннюю диагностику генетических заболеваний у детей из группы риска.</a:t>
              </a:r>
              <a:endParaRPr lang="en-US" sz="2800" dirty="0">
                <a:solidFill>
                  <a:schemeClr val="bg2">
                    <a:lumMod val="25000"/>
                  </a:schemeClr>
                </a:solidFill>
                <a:cs typeface="+mn-lt"/>
              </a:endParaRPr>
            </a:p>
            <a:p>
              <a:pPr marL="0" indent="0" algn="l">
                <a:lnSpc>
                  <a:spcPts val="2400"/>
                </a:lnSpc>
                <a:buNone/>
              </a:pPr>
              <a:endParaRPr lang="en-US" altLang="en-US" sz="2800" dirty="0">
                <a:solidFill>
                  <a:schemeClr val="bg2">
                    <a:lumMod val="25000"/>
                  </a:schemeClr>
                </a:solidFill>
                <a:ea typeface="Montserrat" pitchFamily="34" charset="-122"/>
                <a:cs typeface="+mn-lt"/>
              </a:endParaRPr>
            </a:p>
          </p:txBody>
        </p:sp>
        <p:sp>
          <p:nvSpPr>
            <p:cNvPr id="5" name="Text 2"/>
            <p:cNvSpPr/>
            <p:nvPr/>
          </p:nvSpPr>
          <p:spPr>
            <a:xfrm>
              <a:off x="9829" y="7226"/>
              <a:ext cx="12023" cy="978"/>
            </a:xfrm>
            <a:prstGeom prst="rect">
              <a:avLst/>
            </a:prstGeom>
            <a:noFill/>
          </p:spPr>
          <p:txBody>
            <a:bodyPr wrap="square" lIns="0" tIns="0" rIns="0" bIns="0" rtlCol="0" anchor="t"/>
            <a:p>
              <a:pPr marL="0" indent="0" algn="l">
                <a:lnSpc>
                  <a:spcPts val="2400"/>
                </a:lnSpc>
                <a:buNone/>
              </a:pPr>
              <a:endParaRPr lang="en-US" sz="1500" dirty="0">
                <a:cs typeface="+mn-lt"/>
              </a:endParaRPr>
            </a:p>
          </p:txBody>
        </p:sp>
        <p:sp>
          <p:nvSpPr>
            <p:cNvPr id="6" name="Text 3"/>
            <p:cNvSpPr/>
            <p:nvPr/>
          </p:nvSpPr>
          <p:spPr>
            <a:xfrm>
              <a:off x="740" y="7651"/>
              <a:ext cx="21525" cy="978"/>
            </a:xfrm>
            <a:prstGeom prst="rect">
              <a:avLst/>
            </a:prstGeom>
            <a:noFill/>
          </p:spPr>
          <p:txBody>
            <a:bodyPr wrap="square" lIns="0" tIns="0" rIns="0" bIns="0" rtlCol="0" anchor="t"/>
            <a:p>
              <a:pPr marL="0" indent="0" algn="l">
                <a:lnSpc>
                  <a:spcPct val="100000"/>
                </a:lnSpc>
                <a:buNone/>
              </a:pPr>
              <a:r>
                <a:rPr lang="ru-RU" altLang="en-US" sz="2800" baseline="300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1,2,3</a:t>
              </a:r>
              <a:r>
                <a:rPr lang="ru-RU" altLang="en-US" sz="28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Чигвинцева П.Е., </a:t>
              </a:r>
              <a:r>
                <a:rPr lang="ru-RU" altLang="en-US" sz="2800" baseline="300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1,2,3</a:t>
              </a:r>
              <a:r>
                <a:rPr lang="ru-RU" altLang="en-US" sz="28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Исмагилов А.О., </a:t>
              </a:r>
              <a:r>
                <a:rPr lang="ru-RU" altLang="en-US" sz="2800" baseline="300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1,2,3</a:t>
              </a:r>
              <a:r>
                <a:rPr lang="ru-RU" altLang="en-US" sz="28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Хохлачев М.В., </a:t>
              </a:r>
              <a:r>
                <a:rPr lang="ru-RU" altLang="en-US" sz="2800" baseline="300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1,2,3</a:t>
              </a:r>
              <a:r>
                <a:rPr lang="ru-RU" altLang="en-US" sz="28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Вафина З.И., </a:t>
              </a:r>
              <a:r>
                <a:rPr lang="ru-RU" altLang="en-US" sz="2800" baseline="300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2</a:t>
              </a:r>
              <a:r>
                <a:rPr lang="ru-RU" altLang="en-US" sz="28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Каюмов А.Р., </a:t>
              </a:r>
              <a:r>
                <a:rPr lang="ru-RU" altLang="en-US" sz="2800" baseline="300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3</a:t>
              </a:r>
              <a:r>
                <a:rPr lang="ru-RU" altLang="en-US" sz="28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Трофимов Д.Ю., </a:t>
              </a:r>
              <a:r>
                <a:rPr lang="ru-RU" altLang="en-US" sz="2800" baseline="300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3</a:t>
              </a:r>
              <a:r>
                <a:rPr lang="ru-RU" altLang="en-US" sz="28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Докшукина А.А., </a:t>
              </a:r>
              <a:endParaRPr lang="ru-RU" altLang="en-US" sz="2800" dirty="0">
                <a:solidFill>
                  <a:schemeClr val="bg2">
                    <a:lumMod val="25000"/>
                  </a:schemeClr>
                </a:solidFill>
                <a:ea typeface="Montserrat" pitchFamily="34" charset="-122"/>
                <a:cs typeface="+mn-lt"/>
              </a:endParaRPr>
            </a:p>
          </p:txBody>
        </p:sp>
        <p:sp>
          <p:nvSpPr>
            <p:cNvPr id="7" name="Text 4"/>
            <p:cNvSpPr/>
            <p:nvPr/>
          </p:nvSpPr>
          <p:spPr>
            <a:xfrm>
              <a:off x="741" y="9443"/>
              <a:ext cx="12967" cy="1500"/>
            </a:xfrm>
            <a:prstGeom prst="rect">
              <a:avLst/>
            </a:prstGeom>
            <a:noFill/>
          </p:spPr>
          <p:txBody>
            <a:bodyPr wrap="none" lIns="0" tIns="0" rIns="0" bIns="0" rtlCol="0" anchor="t"/>
            <a:p>
              <a:pPr marL="0" indent="0" algn="l">
                <a:lnSpc>
                  <a:spcPts val="2400"/>
                </a:lnSpc>
                <a:buNone/>
              </a:pPr>
              <a:r>
                <a:rPr lang="en-US" sz="1600" baseline="300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1 </a:t>
              </a:r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ГАУЗ «Республиканская Клиническая Больница МЗ РТ»</a:t>
              </a:r>
              <a:endParaRPr lang="en-US" sz="1600" dirty="0">
                <a:solidFill>
                  <a:schemeClr val="bg2">
                    <a:lumMod val="25000"/>
                  </a:schemeClr>
                </a:solidFill>
                <a:ea typeface="Montserrat" pitchFamily="34" charset="-122"/>
                <a:cs typeface="+mn-lt"/>
              </a:endParaRPr>
            </a:p>
            <a:p>
              <a:pPr marL="0" indent="0" algn="l">
                <a:lnSpc>
                  <a:spcPts val="2400"/>
                </a:lnSpc>
                <a:buNone/>
              </a:pPr>
              <a:r>
                <a:rPr lang="en-US" sz="1600" baseline="300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  <a:sym typeface="+mn-ea"/>
                </a:rPr>
                <a:t>2 </a:t>
              </a:r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  <a:sym typeface="+mn-ea"/>
                </a:rPr>
                <a:t>ФГАОУ ВО «Казанский (Приволжский) Федеральный Университет»</a:t>
              </a:r>
              <a:endParaRPr lang="en-US" sz="1600" dirty="0">
                <a:solidFill>
                  <a:schemeClr val="bg2">
                    <a:lumMod val="25000"/>
                  </a:schemeClr>
                </a:solidFill>
                <a:ea typeface="Montserrat" pitchFamily="34" charset="-122"/>
                <a:cs typeface="+mn-lt"/>
                <a:sym typeface="+mn-ea"/>
              </a:endParaRPr>
            </a:p>
            <a:p>
              <a:pPr marL="0" indent="0" algn="l">
                <a:lnSpc>
                  <a:spcPts val="2400"/>
                </a:lnSpc>
                <a:buNone/>
              </a:pPr>
              <a:r>
                <a:rPr lang="en-US" sz="1600" baseline="300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  <a:sym typeface="+mn-ea"/>
                </a:rPr>
                <a:t>3 </a:t>
              </a:r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  <a:sym typeface="+mn-ea"/>
                </a:rPr>
                <a:t>ФГБУ «НМИЦ АГП им. В.И. Кулакова»</a:t>
              </a:r>
              <a:endParaRPr lang="en-US" sz="1600" dirty="0">
                <a:solidFill>
                  <a:schemeClr val="bg2">
                    <a:lumMod val="25000"/>
                  </a:schemeClr>
                </a:solidFill>
                <a:cs typeface="+mn-lt"/>
              </a:endParaRPr>
            </a:p>
            <a:p>
              <a:pPr marL="0" indent="0" algn="l">
                <a:lnSpc>
                  <a:spcPts val="2400"/>
                </a:lnSpc>
                <a:buNone/>
              </a:pPr>
              <a:endParaRPr lang="en-US" sz="1500" dirty="0">
                <a:solidFill>
                  <a:schemeClr val="bg2">
                    <a:lumMod val="25000"/>
                  </a:schemeClr>
                </a:solidFill>
                <a:cs typeface="+mn-lt"/>
              </a:endParaRPr>
            </a:p>
            <a:p>
              <a:pPr marL="0" indent="0" algn="l">
                <a:lnSpc>
                  <a:spcPts val="2400"/>
                </a:lnSpc>
                <a:buNone/>
              </a:pPr>
              <a:endParaRPr lang="en-US" sz="1500" dirty="0">
                <a:solidFill>
                  <a:schemeClr val="bg2">
                    <a:lumMod val="25000"/>
                  </a:schemeClr>
                </a:solidFill>
                <a:cs typeface="+mn-lt"/>
              </a:endParaRPr>
            </a:p>
          </p:txBody>
        </p:sp>
        <p:pic>
          <p:nvPicPr>
            <p:cNvPr id="13" name="Изображение 12"/>
            <p:cNvPicPr>
              <a:picLocks noChangeAspect="1"/>
            </p:cNvPicPr>
            <p:nvPr/>
          </p:nvPicPr>
          <p:blipFill>
            <a:blip r:embed="rId1"/>
            <a:srcRect l="1542" t="26544" r="3987" b="28727"/>
            <a:stretch>
              <a:fillRect/>
            </a:stretch>
          </p:blipFill>
          <p:spPr>
            <a:xfrm>
              <a:off x="8873" y="11094"/>
              <a:ext cx="5122" cy="1714"/>
            </a:xfrm>
            <a:prstGeom prst="rect">
              <a:avLst/>
            </a:prstGeom>
          </p:spPr>
        </p:pic>
        <p:pic>
          <p:nvPicPr>
            <p:cNvPr id="14" name="Изображение 13"/>
            <p:cNvPicPr>
              <a:picLocks noChangeAspect="1"/>
            </p:cNvPicPr>
            <p:nvPr/>
          </p:nvPicPr>
          <p:blipFill>
            <a:blip r:embed="rId2"/>
            <a:srcRect t="23744" b="24493"/>
            <a:stretch>
              <a:fillRect/>
            </a:stretch>
          </p:blipFill>
          <p:spPr>
            <a:xfrm>
              <a:off x="16468" y="11094"/>
              <a:ext cx="4892" cy="1717"/>
            </a:xfrm>
            <a:prstGeom prst="rect">
              <a:avLst/>
            </a:prstGeom>
          </p:spPr>
        </p:pic>
        <p:pic>
          <p:nvPicPr>
            <p:cNvPr id="17" name="Изображение 1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41" y="11194"/>
              <a:ext cx="5659" cy="161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5EA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7" name="Группа 6"/>
          <p:cNvGrpSpPr/>
          <p:nvPr/>
        </p:nvGrpSpPr>
        <p:grpSpPr>
          <a:xfrm>
            <a:off x="396240" y="681990"/>
            <a:ext cx="13976985" cy="7547610"/>
            <a:chOff x="624" y="1074"/>
            <a:chExt cx="22011" cy="11886"/>
          </a:xfrm>
        </p:grpSpPr>
        <p:sp>
          <p:nvSpPr>
            <p:cNvPr id="3" name="Text 0"/>
            <p:cNvSpPr/>
            <p:nvPr/>
          </p:nvSpPr>
          <p:spPr>
            <a:xfrm>
              <a:off x="624" y="1074"/>
              <a:ext cx="21732" cy="1129"/>
            </a:xfrm>
            <a:prstGeom prst="rect">
              <a:avLst/>
            </a:prstGeom>
            <a:noFill/>
          </p:spPr>
          <p:txBody>
            <a:bodyPr wrap="square" lIns="0" tIns="0" rIns="0" bIns="0" rtlCol="0" anchor="t"/>
            <a:p>
              <a:pPr marL="0" indent="0" algn="l">
                <a:lnSpc>
                  <a:spcPts val="4750"/>
                </a:lnSpc>
                <a:buNone/>
              </a:pPr>
              <a:r>
                <a:rPr lang="ru-RU" altLang="en-US" sz="4400" b="1" dirty="0">
                  <a:solidFill>
                    <a:srgbClr val="7068F4"/>
                  </a:solidFill>
                  <a:ea typeface="Barlow Bold" pitchFamily="34" charset="-122"/>
                  <a:cs typeface="+mn-lt"/>
                </a:rPr>
                <a:t>Актуальность</a:t>
              </a:r>
              <a:endParaRPr lang="ru-RU" altLang="en-US" sz="4400" b="1" dirty="0">
                <a:solidFill>
                  <a:srgbClr val="7068F4"/>
                </a:solidFill>
                <a:ea typeface="Barlow Bold" pitchFamily="34" charset="-122"/>
                <a:cs typeface="+mn-lt"/>
              </a:endParaRPr>
            </a:p>
          </p:txBody>
        </p:sp>
        <p:pic>
          <p:nvPicPr>
            <p:cNvPr id="4" name="Image 1" descr="preencoded.png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30" y="2742"/>
              <a:ext cx="2325" cy="3462"/>
            </a:xfrm>
            <a:prstGeom prst="rect">
              <a:avLst/>
            </a:prstGeom>
          </p:spPr>
        </p:pic>
        <p:sp>
          <p:nvSpPr>
            <p:cNvPr id="6" name="Text 2"/>
            <p:cNvSpPr/>
            <p:nvPr/>
          </p:nvSpPr>
          <p:spPr>
            <a:xfrm>
              <a:off x="3079" y="2418"/>
              <a:ext cx="19556" cy="4858"/>
            </a:xfrm>
            <a:prstGeom prst="rect">
              <a:avLst/>
            </a:prstGeom>
            <a:noFill/>
          </p:spPr>
          <p:txBody>
            <a:bodyPr wrap="square" lIns="0" tIns="0" rIns="0" bIns="0" rtlCol="0" anchor="t"/>
            <a:p>
              <a:pPr marL="0" indent="0" algn="l">
                <a:lnSpc>
                  <a:spcPct val="150000"/>
                </a:lnSpc>
                <a:buNone/>
              </a:pPr>
              <a:r>
                <a:rPr lang="ru-RU" altLang="en-US" sz="24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В эпоху геномных технологий полноэкзомное секвенирование (ПЭС) всё чаще используют для реализации программ скрининга новорожденных, что позволяет выявлять генетические заболевания на ранних стадиях</a:t>
              </a:r>
              <a:r>
                <a:rPr lang="ru-RU" altLang="en-US" sz="2400" baseline="300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1,2</a:t>
              </a:r>
              <a:r>
                <a:rPr lang="ru-RU" altLang="en-US" sz="24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. По сравнению с традиционными методами скрининга ПЭС позволяет исключить ложноположительные результаты и выявить генетические варианты, являющиеся причиной заболевания</a:t>
              </a:r>
              <a:r>
                <a:rPr lang="ru-RU" altLang="en-US" sz="2400" baseline="300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3</a:t>
              </a:r>
              <a:r>
                <a:rPr lang="ru-RU" altLang="en-US" sz="24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.</a:t>
              </a:r>
              <a:endParaRPr lang="ru-RU" altLang="en-US" sz="2400" dirty="0">
                <a:solidFill>
                  <a:schemeClr val="bg2">
                    <a:lumMod val="25000"/>
                  </a:schemeClr>
                </a:solidFill>
                <a:ea typeface="Montserrat" pitchFamily="34" charset="-122"/>
                <a:cs typeface="+mn-lt"/>
              </a:endParaRPr>
            </a:p>
          </p:txBody>
        </p:sp>
        <p:sp>
          <p:nvSpPr>
            <p:cNvPr id="8" name="Text 3"/>
            <p:cNvSpPr/>
            <p:nvPr/>
          </p:nvSpPr>
          <p:spPr>
            <a:xfrm>
              <a:off x="3079" y="8024"/>
              <a:ext cx="7764" cy="477"/>
            </a:xfrm>
            <a:prstGeom prst="rect">
              <a:avLst/>
            </a:prstGeom>
            <a:noFill/>
          </p:spPr>
          <p:txBody>
            <a:bodyPr wrap="none" lIns="0" tIns="0" rIns="0" bIns="0" rtlCol="0" anchor="t"/>
            <a:p>
              <a:pPr marL="0" indent="0" algn="l">
                <a:lnSpc>
                  <a:spcPts val="2350"/>
                </a:lnSpc>
                <a:buNone/>
              </a:pPr>
              <a:r>
                <a:rPr lang="ru-RU" altLang="en-US" sz="2800" b="1" dirty="0">
                  <a:solidFill>
                    <a:schemeClr val="bg2">
                      <a:lumMod val="25000"/>
                    </a:schemeClr>
                  </a:solidFill>
                  <a:ea typeface="Barlow Bold" pitchFamily="34" charset="-122"/>
                  <a:cs typeface="+mn-lt"/>
                </a:rPr>
                <a:t>Источник финансирования</a:t>
              </a:r>
              <a:endParaRPr lang="ru-RU" altLang="en-US" sz="2800" b="1" dirty="0">
                <a:solidFill>
                  <a:schemeClr val="bg2">
                    <a:lumMod val="25000"/>
                  </a:schemeClr>
                </a:solidFill>
                <a:ea typeface="Barlow Bold" pitchFamily="34" charset="-122"/>
                <a:cs typeface="+mn-lt"/>
              </a:endParaRPr>
            </a:p>
          </p:txBody>
        </p:sp>
        <p:sp>
          <p:nvSpPr>
            <p:cNvPr id="9" name="Text 4"/>
            <p:cNvSpPr/>
            <p:nvPr/>
          </p:nvSpPr>
          <p:spPr>
            <a:xfrm>
              <a:off x="3079" y="8904"/>
              <a:ext cx="19365" cy="702"/>
            </a:xfrm>
            <a:prstGeom prst="rect">
              <a:avLst/>
            </a:prstGeom>
            <a:noFill/>
          </p:spPr>
          <p:txBody>
            <a:bodyPr wrap="square" lIns="0" tIns="0" rIns="0" bIns="0" rtlCol="0" anchor="t"/>
            <a:p>
              <a:pPr marL="0" indent="0" algn="l">
                <a:lnSpc>
                  <a:spcPts val="2300"/>
                </a:lnSpc>
                <a:buNone/>
              </a:pPr>
              <a:r>
                <a:rPr lang="ru-RU" altLang="en-US" sz="24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Работа выполнена в рамках ГЗ № 121092400060-5.</a:t>
              </a:r>
              <a:endParaRPr lang="ru-RU" altLang="en-US" sz="2400" dirty="0">
                <a:solidFill>
                  <a:schemeClr val="bg2">
                    <a:lumMod val="25000"/>
                  </a:schemeClr>
                </a:solidFill>
                <a:ea typeface="Montserrat" pitchFamily="34" charset="-122"/>
                <a:cs typeface="+mn-lt"/>
              </a:endParaRPr>
            </a:p>
          </p:txBody>
        </p:sp>
        <p:pic>
          <p:nvPicPr>
            <p:cNvPr id="13" name="Image 4" descr="preencoded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24" y="7570"/>
              <a:ext cx="2326" cy="2791"/>
            </a:xfrm>
            <a:prstGeom prst="rect">
              <a:avLst/>
            </a:prstGeom>
          </p:spPr>
        </p:pic>
        <p:sp>
          <p:nvSpPr>
            <p:cNvPr id="100" name="Текстовое поле 99"/>
            <p:cNvSpPr txBox="1"/>
            <p:nvPr/>
          </p:nvSpPr>
          <p:spPr>
            <a:xfrm>
              <a:off x="630" y="11459"/>
              <a:ext cx="22005" cy="150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 marL="0" indent="0" algn="l"/>
              <a:r>
                <a:rPr lang="ru-RU" altLang="en-US" sz="1400" b="0" baseline="30000">
                  <a:solidFill>
                    <a:schemeClr val="bg2">
                      <a:lumMod val="25000"/>
                    </a:schemeClr>
                  </a:solidFill>
                  <a:cs typeface="+mn-lt"/>
                </a:rPr>
                <a:t>1 </a:t>
              </a:r>
              <a:r>
                <a:rPr lang="en-US" sz="1400" b="0">
                  <a:solidFill>
                    <a:schemeClr val="bg2">
                      <a:lumMod val="25000"/>
                    </a:schemeClr>
                  </a:solidFill>
                  <a:cs typeface="+mn-lt"/>
                </a:rPr>
                <a:t>Boemer F., Hovhannesyan K., Piazzon F. et al. Population-based, first-tier genomic newborn screening in the maternity ward. Nat Med (2025). </a:t>
              </a:r>
              <a:endParaRPr lang="en-US" sz="1400" b="0">
                <a:solidFill>
                  <a:schemeClr val="bg2">
                    <a:lumMod val="25000"/>
                  </a:schemeClr>
                </a:solidFill>
                <a:cs typeface="+mn-lt"/>
              </a:endParaRPr>
            </a:p>
            <a:p>
              <a:pPr marL="0" indent="0" algn="l"/>
              <a:r>
                <a:rPr lang="ru-RU" altLang="en-US" sz="1400" b="0" baseline="30000">
                  <a:solidFill>
                    <a:schemeClr val="bg2">
                      <a:lumMod val="25000"/>
                    </a:schemeClr>
                  </a:solidFill>
                  <a:cs typeface="+mn-lt"/>
                </a:rPr>
                <a:t>2 </a:t>
              </a:r>
              <a:r>
                <a:rPr lang="en-US" sz="1400" b="0">
                  <a:solidFill>
                    <a:schemeClr val="bg2">
                      <a:lumMod val="25000"/>
                    </a:schemeClr>
                  </a:solidFill>
                  <a:cs typeface="+mn-lt"/>
                </a:rPr>
                <a:t>Stark Z., Scott R.H. Genomic newborn screening for rare diseases. Nat Rev Genet 24, 755–766 (2023). </a:t>
              </a:r>
              <a:endParaRPr lang="en-US" sz="1400" b="0">
                <a:solidFill>
                  <a:schemeClr val="bg2">
                    <a:lumMod val="25000"/>
                  </a:schemeClr>
                </a:solidFill>
                <a:cs typeface="+mn-lt"/>
              </a:endParaRPr>
            </a:p>
            <a:p>
              <a:pPr marL="0" indent="0" algn="l"/>
              <a:r>
                <a:rPr lang="ru-RU" altLang="en-US" sz="1400" b="0" baseline="30000">
                  <a:solidFill>
                    <a:schemeClr val="bg2">
                      <a:lumMod val="25000"/>
                    </a:schemeClr>
                  </a:solidFill>
                  <a:cs typeface="+mn-lt"/>
                </a:rPr>
                <a:t>3 </a:t>
              </a:r>
              <a:r>
                <a:rPr lang="en-US" sz="1400" b="0">
                  <a:solidFill>
                    <a:schemeClr val="bg2">
                      <a:lumMod val="25000"/>
                    </a:schemeClr>
                  </a:solidFill>
                  <a:cs typeface="+mn-lt"/>
                </a:rPr>
                <a:t>Шубина Е.С., Павлова Н.С., Донников А.Е., Померанцева Е.А., Трофимов Д.Ю. Использование экзомного секвенирования для проведения неонатального скрининга: возможности и ограничения // Неонатология: новости, мнения, обучение. 2022. Т. 10, № 4. С. 40-46. </a:t>
              </a:r>
              <a:endParaRPr lang="en-US" altLang="en-US" sz="1400" b="0">
                <a:solidFill>
                  <a:schemeClr val="bg2">
                    <a:lumMod val="25000"/>
                  </a:schemeClr>
                </a:solidFill>
                <a:cs typeface="+mn-lt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5EA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9" name="Группа 18"/>
          <p:cNvGrpSpPr/>
          <p:nvPr/>
        </p:nvGrpSpPr>
        <p:grpSpPr>
          <a:xfrm>
            <a:off x="410210" y="678815"/>
            <a:ext cx="13859510" cy="7443470"/>
            <a:chOff x="646" y="1069"/>
            <a:chExt cx="21826" cy="11722"/>
          </a:xfrm>
        </p:grpSpPr>
        <p:sp>
          <p:nvSpPr>
            <p:cNvPr id="3" name="Text 0"/>
            <p:cNvSpPr/>
            <p:nvPr/>
          </p:nvSpPr>
          <p:spPr>
            <a:xfrm>
              <a:off x="717" y="1069"/>
              <a:ext cx="21491" cy="1373"/>
            </a:xfrm>
            <a:prstGeom prst="rect">
              <a:avLst/>
            </a:prstGeom>
            <a:noFill/>
          </p:spPr>
          <p:txBody>
            <a:bodyPr wrap="square" lIns="0" tIns="0" rIns="0" bIns="0" rtlCol="0" anchor="t"/>
            <a:p>
              <a:pPr marL="0" indent="0" algn="l">
                <a:lnSpc>
                  <a:spcPts val="4750"/>
                </a:lnSpc>
                <a:buNone/>
              </a:pPr>
              <a:r>
                <a:rPr lang="en-US" sz="3800" b="1" dirty="0">
                  <a:solidFill>
                    <a:srgbClr val="7068F4"/>
                  </a:solidFill>
                  <a:ea typeface="Barlow Bold" pitchFamily="34" charset="-122"/>
                  <a:cs typeface="+mn-lt"/>
                </a:rPr>
                <a:t>Цель и методология исследования</a:t>
              </a:r>
              <a:endParaRPr lang="en-US" sz="3800" b="1" dirty="0">
                <a:solidFill>
                  <a:srgbClr val="7068F4"/>
                </a:solidFill>
                <a:ea typeface="Barlow Bold" pitchFamily="34" charset="-122"/>
                <a:cs typeface="+mn-lt"/>
              </a:endParaRPr>
            </a:p>
          </p:txBody>
        </p:sp>
        <p:pic>
          <p:nvPicPr>
            <p:cNvPr id="4" name="Image 1" descr="preencoded.png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17" y="3295"/>
              <a:ext cx="1450" cy="2159"/>
            </a:xfrm>
            <a:prstGeom prst="rect">
              <a:avLst/>
            </a:prstGeom>
          </p:spPr>
        </p:pic>
        <p:sp>
          <p:nvSpPr>
            <p:cNvPr id="5" name="Text 1"/>
            <p:cNvSpPr/>
            <p:nvPr/>
          </p:nvSpPr>
          <p:spPr>
            <a:xfrm>
              <a:off x="2869" y="3295"/>
              <a:ext cx="3816" cy="477"/>
            </a:xfrm>
            <a:prstGeom prst="rect">
              <a:avLst/>
            </a:prstGeom>
            <a:noFill/>
          </p:spPr>
          <p:txBody>
            <a:bodyPr wrap="none" lIns="0" tIns="0" rIns="0" bIns="0" rtlCol="0" anchor="t"/>
            <a:p>
              <a:pPr marL="0" indent="0" algn="l">
                <a:lnSpc>
                  <a:spcPts val="2350"/>
                </a:lnSpc>
                <a:buNone/>
              </a:pPr>
              <a:r>
                <a:rPr lang="en-US" sz="2800" b="1" dirty="0">
                  <a:solidFill>
                    <a:schemeClr val="bg2">
                      <a:lumMod val="25000"/>
                    </a:schemeClr>
                  </a:solidFill>
                  <a:ea typeface="Barlow Bold" pitchFamily="34" charset="-122"/>
                  <a:cs typeface="+mn-lt"/>
                </a:rPr>
                <a:t>Цель проекта</a:t>
              </a:r>
              <a:endParaRPr lang="en-US" sz="2800" b="1" dirty="0">
                <a:solidFill>
                  <a:schemeClr val="bg2">
                    <a:lumMod val="25000"/>
                  </a:schemeClr>
                </a:solidFill>
                <a:ea typeface="Barlow Bold" pitchFamily="34" charset="-122"/>
                <a:cs typeface="+mn-lt"/>
              </a:endParaRPr>
            </a:p>
          </p:txBody>
        </p:sp>
        <p:sp>
          <p:nvSpPr>
            <p:cNvPr id="6" name="Text 2"/>
            <p:cNvSpPr/>
            <p:nvPr/>
          </p:nvSpPr>
          <p:spPr>
            <a:xfrm>
              <a:off x="2869" y="3965"/>
              <a:ext cx="18221" cy="928"/>
            </a:xfrm>
            <a:prstGeom prst="rect">
              <a:avLst/>
            </a:prstGeom>
            <a:noFill/>
          </p:spPr>
          <p:txBody>
            <a:bodyPr wrap="square" lIns="0" tIns="0" rIns="0" bIns="0" rtlCol="0" anchor="t"/>
            <a:p>
              <a:pPr marL="0" indent="0" algn="l">
                <a:lnSpc>
                  <a:spcPct val="100000"/>
                </a:lnSpc>
                <a:buNone/>
              </a:pPr>
              <a:r>
                <a:rPr lang="ru-RU" altLang="en-US" sz="24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Отработка всех этапов селективного неонатального скрининга методом п</a:t>
              </a:r>
              <a:r>
                <a:rPr lang="ru-RU" sz="24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  <a:sym typeface="+mn-ea"/>
                </a:rPr>
                <a:t>олноэкзомного секвенирования</a:t>
              </a:r>
              <a:r>
                <a:rPr lang="ru-RU" altLang="en-US" sz="24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. </a:t>
              </a:r>
              <a:endParaRPr lang="ru-RU" altLang="en-US" sz="2400" dirty="0">
                <a:solidFill>
                  <a:schemeClr val="bg2">
                    <a:lumMod val="25000"/>
                  </a:schemeClr>
                </a:solidFill>
                <a:ea typeface="Montserrat" pitchFamily="34" charset="-122"/>
                <a:cs typeface="+mn-lt"/>
              </a:endParaRPr>
            </a:p>
          </p:txBody>
        </p:sp>
        <p:pic>
          <p:nvPicPr>
            <p:cNvPr id="7" name="Image 2" descr="preencoded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7" y="5764"/>
              <a:ext cx="1450" cy="2159"/>
            </a:xfrm>
            <a:prstGeom prst="rect">
              <a:avLst/>
            </a:prstGeom>
          </p:spPr>
        </p:pic>
        <p:sp>
          <p:nvSpPr>
            <p:cNvPr id="8" name="Text 3"/>
            <p:cNvSpPr/>
            <p:nvPr/>
          </p:nvSpPr>
          <p:spPr>
            <a:xfrm>
              <a:off x="2869" y="5516"/>
              <a:ext cx="3816" cy="477"/>
            </a:xfrm>
            <a:prstGeom prst="rect">
              <a:avLst/>
            </a:prstGeom>
            <a:noFill/>
          </p:spPr>
          <p:txBody>
            <a:bodyPr wrap="none" lIns="0" tIns="0" rIns="0" bIns="0" rtlCol="0" anchor="t"/>
            <a:p>
              <a:pPr marL="0" indent="0" algn="l">
                <a:lnSpc>
                  <a:spcPts val="2350"/>
                </a:lnSpc>
                <a:buNone/>
              </a:pPr>
              <a:r>
                <a:rPr lang="en-US" sz="2000" b="1" dirty="0">
                  <a:solidFill>
                    <a:schemeClr val="bg2">
                      <a:lumMod val="25000"/>
                    </a:schemeClr>
                  </a:solidFill>
                  <a:ea typeface="Barlow Bold" pitchFamily="34" charset="-122"/>
                  <a:cs typeface="+mn-lt"/>
                </a:rPr>
                <a:t>Основные </a:t>
              </a:r>
              <a:r>
                <a:rPr lang="en-US" sz="1900" b="1" dirty="0">
                  <a:solidFill>
                    <a:schemeClr val="bg2">
                      <a:lumMod val="25000"/>
                    </a:schemeClr>
                  </a:solidFill>
                  <a:ea typeface="Barlow Bold" pitchFamily="34" charset="-122"/>
                  <a:cs typeface="+mn-lt"/>
                </a:rPr>
                <a:t>задачи</a:t>
              </a:r>
              <a:endParaRPr lang="en-US" sz="1900" b="1" dirty="0">
                <a:solidFill>
                  <a:schemeClr val="bg2">
                    <a:lumMod val="25000"/>
                  </a:schemeClr>
                </a:solidFill>
                <a:ea typeface="Barlow Bold" pitchFamily="34" charset="-122"/>
                <a:cs typeface="+mn-lt"/>
              </a:endParaRPr>
            </a:p>
          </p:txBody>
        </p:sp>
        <p:sp>
          <p:nvSpPr>
            <p:cNvPr id="9" name="Text 4"/>
            <p:cNvSpPr/>
            <p:nvPr/>
          </p:nvSpPr>
          <p:spPr>
            <a:xfrm>
              <a:off x="2869" y="6141"/>
              <a:ext cx="17889" cy="1948"/>
            </a:xfrm>
            <a:prstGeom prst="rect">
              <a:avLst/>
            </a:prstGeom>
            <a:noFill/>
          </p:spPr>
          <p:txBody>
            <a:bodyPr wrap="square" lIns="0" tIns="0" rIns="0" bIns="0" rtlCol="0" anchor="t"/>
            <a:p>
              <a:pPr marL="0" indent="0" algn="l">
                <a:lnSpc>
                  <a:spcPts val="2300"/>
                </a:lnSpc>
                <a:buNone/>
              </a:pPr>
              <a:r>
                <a:rPr lang="ru-RU" altLang="en-US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  <a:sym typeface="+mn-ea"/>
                </a:rPr>
                <a:t>формирование группы риска новорожденных, </a:t>
              </a:r>
              <a:endParaRPr lang="ru-RU" altLang="en-US" dirty="0">
                <a:solidFill>
                  <a:schemeClr val="bg2">
                    <a:lumMod val="25000"/>
                  </a:schemeClr>
                </a:solidFill>
                <a:ea typeface="Montserrat" pitchFamily="34" charset="-122"/>
                <a:cs typeface="+mn-lt"/>
                <a:sym typeface="+mn-ea"/>
              </a:endParaRPr>
            </a:p>
            <a:p>
              <a:pPr marL="0" indent="0" algn="l">
                <a:lnSpc>
                  <a:spcPts val="2300"/>
                </a:lnSpc>
                <a:buNone/>
              </a:pPr>
              <a:r>
                <a:rPr lang="ru-RU" altLang="en-US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  <a:sym typeface="+mn-ea"/>
                </a:rPr>
                <a:t>уточнение критериев для отбора группы риска, </a:t>
              </a:r>
              <a:endParaRPr lang="ru-RU" altLang="en-US" dirty="0">
                <a:solidFill>
                  <a:schemeClr val="bg2">
                    <a:lumMod val="25000"/>
                  </a:schemeClr>
                </a:solidFill>
                <a:ea typeface="Montserrat" pitchFamily="34" charset="-122"/>
                <a:cs typeface="+mn-lt"/>
                <a:sym typeface="+mn-ea"/>
              </a:endParaRPr>
            </a:p>
            <a:p>
              <a:pPr marL="0" indent="0" algn="l">
                <a:lnSpc>
                  <a:spcPts val="2300"/>
                </a:lnSpc>
                <a:buNone/>
              </a:pPr>
              <a:r>
                <a:rPr lang="ru-RU" altLang="en-US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  <a:sym typeface="+mn-ea"/>
                </a:rPr>
                <a:t>осуществление ранней диагностики генетических заболеваний, </a:t>
              </a:r>
              <a:endParaRPr lang="ru-RU" altLang="en-US" dirty="0">
                <a:solidFill>
                  <a:schemeClr val="bg2">
                    <a:lumMod val="25000"/>
                  </a:schemeClr>
                </a:solidFill>
                <a:ea typeface="Montserrat" pitchFamily="34" charset="-122"/>
                <a:cs typeface="+mn-lt"/>
                <a:sym typeface="+mn-ea"/>
              </a:endParaRPr>
            </a:p>
            <a:p>
              <a:pPr marL="0" indent="0" algn="l">
                <a:lnSpc>
                  <a:spcPts val="2300"/>
                </a:lnSpc>
                <a:buNone/>
              </a:pPr>
              <a:r>
                <a:rPr lang="ru-RU" altLang="en-US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  <a:sym typeface="+mn-ea"/>
                </a:rPr>
                <a:t>определение частоты встречаемости и спектра наследственной патологии у новорожденных. </a:t>
              </a:r>
              <a:endParaRPr lang="ru-RU" altLang="en-US" dirty="0">
                <a:solidFill>
                  <a:schemeClr val="bg2">
                    <a:lumMod val="25000"/>
                  </a:schemeClr>
                </a:solidFill>
                <a:ea typeface="Montserrat" pitchFamily="34" charset="-122"/>
                <a:cs typeface="+mn-lt"/>
                <a:sym typeface="+mn-ea"/>
              </a:endParaRPr>
            </a:p>
          </p:txBody>
        </p:sp>
        <p:pic>
          <p:nvPicPr>
            <p:cNvPr id="10" name="Image 3" descr="preencoded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7" y="8128"/>
              <a:ext cx="1450" cy="1740"/>
            </a:xfrm>
            <a:prstGeom prst="rect">
              <a:avLst/>
            </a:prstGeom>
          </p:spPr>
        </p:pic>
        <p:sp>
          <p:nvSpPr>
            <p:cNvPr id="11" name="Text 5"/>
            <p:cNvSpPr/>
            <p:nvPr/>
          </p:nvSpPr>
          <p:spPr>
            <a:xfrm>
              <a:off x="2880" y="8519"/>
              <a:ext cx="4215" cy="477"/>
            </a:xfrm>
            <a:prstGeom prst="rect">
              <a:avLst/>
            </a:prstGeom>
            <a:noFill/>
          </p:spPr>
          <p:txBody>
            <a:bodyPr wrap="none" lIns="0" tIns="0" rIns="0" bIns="0" rtlCol="0" anchor="t"/>
            <a:p>
              <a:pPr marL="0" indent="0" algn="l">
                <a:lnSpc>
                  <a:spcPts val="2350"/>
                </a:lnSpc>
                <a:buNone/>
              </a:pPr>
              <a:r>
                <a:rPr lang="en-US" sz="2000" b="1" dirty="0">
                  <a:solidFill>
                    <a:schemeClr val="bg2">
                      <a:lumMod val="25000"/>
                    </a:schemeClr>
                  </a:solidFill>
                  <a:ea typeface="Barlow Bold" pitchFamily="34" charset="-122"/>
                  <a:cs typeface="+mn-lt"/>
                </a:rPr>
                <a:t>Метод исследования</a:t>
              </a:r>
              <a:endParaRPr lang="en-US" sz="2000" b="1" dirty="0">
                <a:solidFill>
                  <a:schemeClr val="bg2">
                    <a:lumMod val="25000"/>
                  </a:schemeClr>
                </a:solidFill>
                <a:ea typeface="Barlow Bold" pitchFamily="34" charset="-122"/>
                <a:cs typeface="+mn-lt"/>
              </a:endParaRPr>
            </a:p>
          </p:txBody>
        </p:sp>
        <p:sp>
          <p:nvSpPr>
            <p:cNvPr id="12" name="Text 6"/>
            <p:cNvSpPr/>
            <p:nvPr/>
          </p:nvSpPr>
          <p:spPr>
            <a:xfrm>
              <a:off x="2869" y="9067"/>
              <a:ext cx="12963" cy="464"/>
            </a:xfrm>
            <a:prstGeom prst="rect">
              <a:avLst/>
            </a:prstGeom>
            <a:noFill/>
          </p:spPr>
          <p:txBody>
            <a:bodyPr wrap="none" lIns="0" tIns="0" rIns="0" bIns="0" rtlCol="0" anchor="t"/>
            <a:p>
              <a:pPr marL="0" indent="0" algn="l">
                <a:lnSpc>
                  <a:spcPts val="2300"/>
                </a:lnSpc>
                <a:buNone/>
              </a:pPr>
              <a:r>
                <a:rPr lang="ru-RU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Полноэкзомное секвенирование</a:t>
              </a:r>
              <a:r>
                <a:rPr lang="ru-RU" altLang="en-US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  <a:sym typeface="+mn-ea"/>
                </a:rPr>
                <a:t> образцов венозной крови новорожденных.</a:t>
              </a:r>
              <a:endParaRPr lang="ru-RU" altLang="en-US" dirty="0">
                <a:solidFill>
                  <a:schemeClr val="bg2">
                    <a:lumMod val="25000"/>
                  </a:schemeClr>
                </a:solidFill>
                <a:ea typeface="Montserrat" pitchFamily="34" charset="-122"/>
                <a:cs typeface="+mn-lt"/>
                <a:sym typeface="+mn-ea"/>
              </a:endParaRPr>
            </a:p>
          </p:txBody>
        </p:sp>
        <p:pic>
          <p:nvPicPr>
            <p:cNvPr id="13" name="Image 4" descr="preencoded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7" y="10073"/>
              <a:ext cx="1450" cy="1740"/>
            </a:xfrm>
            <a:prstGeom prst="rect">
              <a:avLst/>
            </a:prstGeom>
          </p:spPr>
        </p:pic>
        <p:sp>
          <p:nvSpPr>
            <p:cNvPr id="14" name="Text 7"/>
            <p:cNvSpPr/>
            <p:nvPr/>
          </p:nvSpPr>
          <p:spPr>
            <a:xfrm>
              <a:off x="2880" y="10244"/>
              <a:ext cx="3816" cy="477"/>
            </a:xfrm>
            <a:prstGeom prst="rect">
              <a:avLst/>
            </a:prstGeom>
            <a:noFill/>
          </p:spPr>
          <p:txBody>
            <a:bodyPr wrap="none" lIns="0" tIns="0" rIns="0" bIns="0" rtlCol="0" anchor="t"/>
            <a:p>
              <a:pPr marL="0" indent="0" algn="l">
                <a:lnSpc>
                  <a:spcPts val="2350"/>
                </a:lnSpc>
                <a:buNone/>
              </a:pPr>
              <a:r>
                <a:rPr lang="en-US" sz="2000" b="1" dirty="0">
                  <a:solidFill>
                    <a:schemeClr val="bg2">
                      <a:lumMod val="25000"/>
                    </a:schemeClr>
                  </a:solidFill>
                  <a:ea typeface="Barlow Bold" pitchFamily="34" charset="-122"/>
                  <a:cs typeface="+mn-lt"/>
                </a:rPr>
                <a:t>Условия отбора</a:t>
              </a:r>
              <a:endParaRPr lang="en-US" sz="2000" b="1" dirty="0">
                <a:solidFill>
                  <a:schemeClr val="bg2">
                    <a:lumMod val="25000"/>
                  </a:schemeClr>
                </a:solidFill>
                <a:ea typeface="Barlow Bold" pitchFamily="34" charset="-122"/>
                <a:cs typeface="+mn-lt"/>
              </a:endParaRPr>
            </a:p>
          </p:txBody>
        </p:sp>
        <p:sp>
          <p:nvSpPr>
            <p:cNvPr id="15" name="Text 8"/>
            <p:cNvSpPr/>
            <p:nvPr/>
          </p:nvSpPr>
          <p:spPr>
            <a:xfrm>
              <a:off x="2869" y="10868"/>
              <a:ext cx="14798" cy="464"/>
            </a:xfrm>
            <a:prstGeom prst="rect">
              <a:avLst/>
            </a:prstGeom>
            <a:noFill/>
          </p:spPr>
          <p:txBody>
            <a:bodyPr wrap="none" lIns="0" tIns="0" rIns="0" bIns="0" rtlCol="0" anchor="t"/>
            <a:p>
              <a:pPr marL="0" indent="0" algn="l">
                <a:lnSpc>
                  <a:spcPts val="2300"/>
                </a:lnSpc>
                <a:buNone/>
              </a:pPr>
              <a:r>
                <a:rPr lang="ru-RU" altLang="en-US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  <a:sym typeface="+mn-ea"/>
                </a:rPr>
                <a:t>Наличие двух или более критериев</a:t>
              </a:r>
              <a:r>
                <a:rPr lang="ru-RU" altLang="en-US" baseline="300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  <a:sym typeface="+mn-ea"/>
                </a:rPr>
                <a:t>4</a:t>
              </a:r>
              <a:r>
                <a:rPr lang="ru-RU" altLang="en-US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  <a:sym typeface="+mn-ea"/>
                </a:rPr>
                <a:t>, информированное согласие родителей на участие в исследовании. </a:t>
              </a:r>
              <a:endParaRPr lang="ru-RU" altLang="en-US" dirty="0">
                <a:solidFill>
                  <a:schemeClr val="bg2">
                    <a:lumMod val="25000"/>
                  </a:schemeClr>
                </a:solidFill>
                <a:ea typeface="Montserrat" pitchFamily="34" charset="-122"/>
                <a:cs typeface="+mn-lt"/>
              </a:endParaRPr>
            </a:p>
            <a:p>
              <a:pPr marL="0" indent="0" algn="l">
                <a:lnSpc>
                  <a:spcPts val="2300"/>
                </a:lnSpc>
                <a:buNone/>
              </a:pPr>
              <a:endParaRPr lang="ru-RU" altLang="en-US" dirty="0">
                <a:solidFill>
                  <a:schemeClr val="bg2">
                    <a:lumMod val="25000"/>
                  </a:schemeClr>
                </a:solidFill>
                <a:ea typeface="Montserrat" pitchFamily="34" charset="-122"/>
                <a:cs typeface="+mn-lt"/>
              </a:endParaRPr>
            </a:p>
            <a:p>
              <a:pPr marL="0" indent="0" algn="l">
                <a:lnSpc>
                  <a:spcPts val="2300"/>
                </a:lnSpc>
                <a:buNone/>
              </a:pPr>
              <a:endParaRPr lang="ru-RU" altLang="en-US" dirty="0">
                <a:solidFill>
                  <a:schemeClr val="bg2">
                    <a:lumMod val="25000"/>
                  </a:schemeClr>
                </a:solidFill>
                <a:ea typeface="Montserrat" pitchFamily="34" charset="-122"/>
                <a:cs typeface="+mn-lt"/>
              </a:endParaRPr>
            </a:p>
          </p:txBody>
        </p:sp>
        <p:sp>
          <p:nvSpPr>
            <p:cNvPr id="100" name="Текстовое поле 99"/>
            <p:cNvSpPr txBox="1"/>
            <p:nvPr/>
          </p:nvSpPr>
          <p:spPr>
            <a:xfrm>
              <a:off x="646" y="11969"/>
              <a:ext cx="21826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 marL="0" indent="0" algn="l"/>
              <a:r>
                <a:rPr lang="en-US" sz="1400" b="0" baseline="30000">
                  <a:solidFill>
                    <a:schemeClr val="bg2">
                      <a:lumMod val="25000"/>
                    </a:schemeClr>
                  </a:solidFill>
                  <a:cs typeface="+mn-lt"/>
                </a:rPr>
                <a:t>4</a:t>
              </a:r>
              <a:r>
                <a:rPr lang="ru-RU" altLang="en-US" sz="1400" b="0">
                  <a:solidFill>
                    <a:schemeClr val="bg2">
                      <a:lumMod val="25000"/>
                    </a:schemeClr>
                  </a:solidFill>
                  <a:cs typeface="+mn-lt"/>
                </a:rPr>
                <a:t> </a:t>
              </a:r>
              <a:r>
                <a:rPr lang="en-US" sz="1400" b="0">
                  <a:solidFill>
                    <a:schemeClr val="bg2">
                      <a:lumMod val="25000"/>
                    </a:schemeClr>
                  </a:solidFill>
                  <a:cs typeface="+mn-lt"/>
                </a:rPr>
                <a:t>Померанцева Е.А., Докшукина А.А., Дегтярева А.В., Масленников Д.Н., Трофимов Д.Ю., Дегтярев Д.Н. Критерии оценки фенотипа новорожденного для формирования группы повышенного риска генетических заболеваний // Неонатология: Новости. Мнения. Обучение. 2022. Т. 10, № 4. С. 47–53. </a:t>
              </a:r>
              <a:endParaRPr lang="en-US" altLang="en-US" sz="1400" b="0">
                <a:solidFill>
                  <a:schemeClr val="bg2">
                    <a:lumMod val="25000"/>
                  </a:schemeClr>
                </a:solidFill>
                <a:cs typeface="+mn-lt"/>
              </a:endParaRPr>
            </a:p>
          </p:txBody>
        </p:sp>
        <p:pic>
          <p:nvPicPr>
            <p:cNvPr id="18" name="Image 5" descr="preencoded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26" y="8785"/>
              <a:ext cx="432" cy="540"/>
            </a:xfrm>
            <a:prstGeom prst="rect">
              <a:avLst/>
            </a:prstGeom>
            <a:solidFill>
              <a:schemeClr val="bg1">
                <a:lumMod val="95000"/>
                <a:alpha val="99000"/>
              </a:schemeClr>
            </a:solidFill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5EA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46" name="Группа 45"/>
          <p:cNvGrpSpPr/>
          <p:nvPr/>
        </p:nvGrpSpPr>
        <p:grpSpPr>
          <a:xfrm>
            <a:off x="354330" y="643255"/>
            <a:ext cx="13935710" cy="7472680"/>
            <a:chOff x="558" y="1013"/>
            <a:chExt cx="21946" cy="11768"/>
          </a:xfrm>
        </p:grpSpPr>
        <p:sp>
          <p:nvSpPr>
            <p:cNvPr id="36" name="Shape 1"/>
            <p:cNvSpPr/>
            <p:nvPr/>
          </p:nvSpPr>
          <p:spPr>
            <a:xfrm>
              <a:off x="558" y="2333"/>
              <a:ext cx="5269" cy="3820"/>
            </a:xfrm>
            <a:prstGeom prst="roundRect">
              <a:avLst>
                <a:gd name="adj" fmla="val 6480"/>
              </a:avLst>
            </a:prstGeom>
            <a:solidFill>
              <a:srgbClr val="401BC0">
                <a:alpha val="10000"/>
              </a:srgbClr>
            </a:solidFill>
            <a:effectLst/>
          </p:spPr>
        </p:sp>
        <p:grpSp>
          <p:nvGrpSpPr>
            <p:cNvPr id="67" name="Группа 66"/>
            <p:cNvGrpSpPr/>
            <p:nvPr/>
          </p:nvGrpSpPr>
          <p:grpSpPr>
            <a:xfrm>
              <a:off x="638" y="1013"/>
              <a:ext cx="21866" cy="11768"/>
              <a:chOff x="638" y="1013"/>
              <a:chExt cx="21866" cy="11768"/>
            </a:xfrm>
          </p:grpSpPr>
          <p:pic>
            <p:nvPicPr>
              <p:cNvPr id="10" name="Image 2" descr="preencoded.png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12528" y="2227"/>
                <a:ext cx="3744" cy="3744"/>
              </a:xfrm>
              <a:prstGeom prst="rect">
                <a:avLst/>
              </a:prstGeom>
              <a:scene3d>
                <a:camera prst="orthographicFront"/>
                <a:lightRig rig="twoPt" dir="t">
                  <a:rot lat="0" lon="0" rev="0"/>
                </a:lightRig>
              </a:scene3d>
            </p:spPr>
          </p:pic>
          <p:pic>
            <p:nvPicPr>
              <p:cNvPr id="20" name="Image 6" descr="preencoded.png"/>
              <p:cNvPicPr>
                <a:picLocks noChangeAspect="1"/>
              </p:cNvPicPr>
              <p:nvPr/>
            </p:nvPicPr>
            <p:blipFill>
              <a:blip r:embed="rId2">
                <a:lum contrast="6000"/>
              </a:blip>
              <a:stretch>
                <a:fillRect/>
              </a:stretch>
            </p:blipFill>
            <p:spPr>
              <a:xfrm>
                <a:off x="12349" y="2409"/>
                <a:ext cx="3744" cy="3744"/>
              </a:xfrm>
              <a:prstGeom prst="rect">
                <a:avLst/>
              </a:prstGeom>
              <a:ln>
                <a:noFill/>
              </a:ln>
              <a:scene3d>
                <a:camera prst="orthographicFront"/>
                <a:lightRig rig="chilly" dir="t">
                  <a:rot lat="0" lon="0" rev="0"/>
                </a:lightRig>
              </a:scene3d>
              <a:sp3d/>
            </p:spPr>
          </p:pic>
          <p:pic>
            <p:nvPicPr>
              <p:cNvPr id="15" name="Image 4" descr="preencoded.png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509" y="2409"/>
                <a:ext cx="3744" cy="3744"/>
              </a:xfrm>
              <a:prstGeom prst="rect">
                <a:avLst/>
              </a:prstGeom>
              <a:scene3d>
                <a:camera prst="orthographicFront"/>
                <a:lightRig rig="freezing" dir="t">
                  <a:rot lat="0" lon="0" rev="0"/>
                </a:lightRig>
              </a:scene3d>
              <a:sp3d prstMaterial="metal"/>
            </p:spPr>
          </p:pic>
          <p:sp>
            <p:nvSpPr>
              <p:cNvPr id="2" name="Text 0"/>
              <p:cNvSpPr/>
              <p:nvPr/>
            </p:nvSpPr>
            <p:spPr>
              <a:xfrm>
                <a:off x="638" y="1013"/>
                <a:ext cx="20834" cy="894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l">
                  <a:lnSpc>
                    <a:spcPts val="5600"/>
                  </a:lnSpc>
                  <a:buNone/>
                </a:pPr>
                <a:r>
                  <a:rPr lang="en-US" sz="4450" b="1" dirty="0">
                    <a:solidFill>
                      <a:srgbClr val="7068F4"/>
                    </a:solidFill>
                    <a:ea typeface="Barlow Bold" pitchFamily="34" charset="-122"/>
                    <a:cs typeface="+mn-lt"/>
                  </a:rPr>
                  <a:t>Результаты исследования</a:t>
                </a:r>
                <a:endParaRPr lang="en-US" sz="4450" b="1" dirty="0">
                  <a:solidFill>
                    <a:srgbClr val="7068F4"/>
                  </a:solidFill>
                  <a:ea typeface="Barlow Bold" pitchFamily="34" charset="-122"/>
                  <a:cs typeface="+mn-lt"/>
                </a:endParaRPr>
              </a:p>
            </p:txBody>
          </p:sp>
          <p:sp>
            <p:nvSpPr>
              <p:cNvPr id="3" name="Text 1"/>
              <p:cNvSpPr/>
              <p:nvPr/>
            </p:nvSpPr>
            <p:spPr>
              <a:xfrm>
                <a:off x="6974" y="2409"/>
                <a:ext cx="5240" cy="417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r">
                  <a:lnSpc>
                    <a:spcPts val="2800"/>
                  </a:lnSpc>
                  <a:buNone/>
                </a:pPr>
                <a:r>
                  <a:rPr lang="en-US" sz="2200" b="1" dirty="0">
                    <a:solidFill>
                      <a:schemeClr val="bg2">
                        <a:lumMod val="25000"/>
                      </a:schemeClr>
                    </a:solidFill>
                    <a:ea typeface="Barlow Bold" pitchFamily="34" charset="-122"/>
                    <a:cs typeface="+mn-lt"/>
                  </a:rPr>
                  <a:t>Без генетических вариантов</a:t>
                </a:r>
                <a:endParaRPr lang="en-US" sz="2200" b="1" dirty="0">
                  <a:solidFill>
                    <a:schemeClr val="bg2">
                      <a:lumMod val="25000"/>
                    </a:schemeClr>
                  </a:solidFill>
                  <a:ea typeface="Barlow Bold" pitchFamily="34" charset="-122"/>
                  <a:cs typeface="+mn-lt"/>
                </a:endParaRPr>
              </a:p>
            </p:txBody>
          </p:sp>
          <p:sp>
            <p:nvSpPr>
              <p:cNvPr id="4" name="Text 2"/>
              <p:cNvSpPr/>
              <p:nvPr/>
            </p:nvSpPr>
            <p:spPr>
              <a:xfrm>
                <a:off x="6127" y="3074"/>
                <a:ext cx="5348" cy="40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l">
                  <a:lnSpc>
                    <a:spcPts val="2700"/>
                  </a:lnSpc>
                  <a:buNone/>
                </a:pPr>
                <a:r>
                  <a:rPr lang="en-US" sz="1700" dirty="0">
                    <a:solidFill>
                      <a:schemeClr val="bg2">
                        <a:lumMod val="25000"/>
                      </a:schemeClr>
                    </a:solidFill>
                    <a:ea typeface="Montserrat" pitchFamily="34" charset="-122"/>
                    <a:cs typeface="+mn-lt"/>
                  </a:rPr>
                  <a:t>70,5% (265 новорожденных)</a:t>
                </a:r>
                <a:endParaRPr lang="en-US" sz="17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endParaRPr>
              </a:p>
            </p:txBody>
          </p:sp>
          <p:pic>
            <p:nvPicPr>
              <p:cNvPr id="5" name="Image 0" descr="preencoded.png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349" y="2227"/>
                <a:ext cx="3744" cy="3744"/>
              </a:xfrm>
              <a:prstGeom prst="rect">
                <a:avLst/>
              </a:prstGeom>
              <a:scene3d>
                <a:camera prst="orthographicFront"/>
                <a:lightRig rig="brightRoom" dir="t">
                  <a:rot lat="0" lon="0" rev="0"/>
                </a:lightRig>
              </a:scene3d>
            </p:spPr>
          </p:pic>
          <p:sp>
            <p:nvSpPr>
              <p:cNvPr id="6" name="Shape 3"/>
              <p:cNvSpPr/>
              <p:nvPr/>
            </p:nvSpPr>
            <p:spPr>
              <a:xfrm>
                <a:off x="12580" y="2633"/>
                <a:ext cx="553" cy="505"/>
              </a:xfrm>
              <a:prstGeom prst="roundRect">
                <a:avLst>
                  <a:gd name="adj" fmla="val 1686596"/>
                </a:avLst>
              </a:prstGeom>
              <a:solidFill>
                <a:srgbClr val="EEEFF5"/>
              </a:solidFill>
              <a:effectLst>
                <a:outerShdw blurRad="53340" dist="26670" dir="13500000" algn="bl" rotWithShape="0">
                  <a:srgbClr val="FFFFFF">
                    <a:alpha val="70000"/>
                  </a:srgbClr>
                </a:outerShdw>
              </a:effectLst>
            </p:spPr>
          </p:sp>
          <p:pic>
            <p:nvPicPr>
              <p:cNvPr id="7" name="Image 1" descr="preencoded.png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641" y="2611"/>
                <a:ext cx="400" cy="481"/>
              </a:xfrm>
              <a:prstGeom prst="rect">
                <a:avLst/>
              </a:prstGeom>
            </p:spPr>
          </p:pic>
          <p:sp>
            <p:nvSpPr>
              <p:cNvPr id="8" name="Text 4"/>
              <p:cNvSpPr/>
              <p:nvPr/>
            </p:nvSpPr>
            <p:spPr>
              <a:xfrm>
                <a:off x="16833" y="2227"/>
                <a:ext cx="4738" cy="417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l">
                  <a:lnSpc>
                    <a:spcPts val="2800"/>
                  </a:lnSpc>
                  <a:buNone/>
                </a:pPr>
                <a:r>
                  <a:rPr lang="en-US" sz="2200" b="1" dirty="0">
                    <a:solidFill>
                      <a:schemeClr val="bg2">
                        <a:lumMod val="25000"/>
                      </a:schemeClr>
                    </a:solidFill>
                    <a:ea typeface="Barlow Bold" pitchFamily="34" charset="-122"/>
                    <a:cs typeface="+mn-lt"/>
                  </a:rPr>
                  <a:t>Хромосомные нарушения</a:t>
                </a:r>
                <a:endParaRPr lang="en-US" sz="2200" b="1" dirty="0">
                  <a:solidFill>
                    <a:schemeClr val="bg2">
                      <a:lumMod val="25000"/>
                    </a:schemeClr>
                  </a:solidFill>
                  <a:ea typeface="Barlow Bold" pitchFamily="34" charset="-122"/>
                  <a:cs typeface="+mn-lt"/>
                </a:endParaRPr>
              </a:p>
            </p:txBody>
          </p:sp>
          <p:sp>
            <p:nvSpPr>
              <p:cNvPr id="9" name="Text 5"/>
              <p:cNvSpPr/>
              <p:nvPr/>
            </p:nvSpPr>
            <p:spPr>
              <a:xfrm>
                <a:off x="16833" y="2831"/>
                <a:ext cx="5622" cy="54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l">
                  <a:lnSpc>
                    <a:spcPts val="2700"/>
                  </a:lnSpc>
                  <a:buNone/>
                </a:pPr>
                <a:r>
                  <a:rPr lang="en-US" sz="1700" dirty="0">
                    <a:solidFill>
                      <a:schemeClr val="bg2">
                        <a:lumMod val="25000"/>
                      </a:schemeClr>
                    </a:solidFill>
                    <a:ea typeface="Montserrat" pitchFamily="34" charset="-122"/>
                    <a:cs typeface="+mn-lt"/>
                  </a:rPr>
                  <a:t>3,5% (13 новорожденных)</a:t>
                </a:r>
                <a:endParaRPr lang="en-US" sz="17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endParaRPr>
              </a:p>
            </p:txBody>
          </p:sp>
          <p:sp>
            <p:nvSpPr>
              <p:cNvPr id="11" name="Shape 6"/>
              <p:cNvSpPr/>
              <p:nvPr/>
            </p:nvSpPr>
            <p:spPr>
              <a:xfrm>
                <a:off x="15559" y="2604"/>
                <a:ext cx="553" cy="505"/>
              </a:xfrm>
              <a:prstGeom prst="roundRect">
                <a:avLst>
                  <a:gd name="adj" fmla="val 1686596"/>
                </a:avLst>
              </a:prstGeom>
              <a:solidFill>
                <a:srgbClr val="EEEFF5"/>
              </a:solidFill>
              <a:effectLst>
                <a:outerShdw blurRad="53340" dist="26670" dir="13500000" algn="bl" rotWithShape="0">
                  <a:srgbClr val="FFFFFF">
                    <a:alpha val="70000"/>
                  </a:srgbClr>
                </a:outerShdw>
              </a:effectLst>
            </p:spPr>
          </p:sp>
          <p:pic>
            <p:nvPicPr>
              <p:cNvPr id="12" name="Image 3" descr="preencoded.png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5610" y="2604"/>
                <a:ext cx="377" cy="471"/>
              </a:xfrm>
              <a:prstGeom prst="rect">
                <a:avLst/>
              </a:prstGeom>
            </p:spPr>
          </p:pic>
          <p:sp>
            <p:nvSpPr>
              <p:cNvPr id="13" name="Text 7"/>
              <p:cNvSpPr/>
              <p:nvPr/>
            </p:nvSpPr>
            <p:spPr>
              <a:xfrm>
                <a:off x="16833" y="4527"/>
                <a:ext cx="4096" cy="417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l">
                  <a:lnSpc>
                    <a:spcPts val="2800"/>
                  </a:lnSpc>
                  <a:buNone/>
                </a:pPr>
                <a:r>
                  <a:rPr lang="en-US" sz="2200" b="1" dirty="0">
                    <a:solidFill>
                      <a:schemeClr val="bg2">
                        <a:lumMod val="25000"/>
                      </a:schemeClr>
                    </a:solidFill>
                    <a:ea typeface="Barlow Bold" pitchFamily="34" charset="-122"/>
                    <a:cs typeface="+mn-lt"/>
                  </a:rPr>
                  <a:t>Патогенные варианты</a:t>
                </a:r>
                <a:endParaRPr lang="en-US" sz="2200" b="1" dirty="0">
                  <a:solidFill>
                    <a:schemeClr val="bg2">
                      <a:lumMod val="25000"/>
                    </a:schemeClr>
                  </a:solidFill>
                  <a:ea typeface="Barlow Bold" pitchFamily="34" charset="-122"/>
                  <a:cs typeface="+mn-lt"/>
                </a:endParaRPr>
              </a:p>
            </p:txBody>
          </p:sp>
          <p:sp>
            <p:nvSpPr>
              <p:cNvPr id="14" name="Text 8"/>
              <p:cNvSpPr/>
              <p:nvPr/>
            </p:nvSpPr>
            <p:spPr>
              <a:xfrm>
                <a:off x="16833" y="5179"/>
                <a:ext cx="5586" cy="54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l">
                  <a:lnSpc>
                    <a:spcPts val="2700"/>
                  </a:lnSpc>
                  <a:buNone/>
                </a:pPr>
                <a:r>
                  <a:rPr lang="en-US" sz="1700" dirty="0">
                    <a:solidFill>
                      <a:schemeClr val="bg2">
                        <a:lumMod val="25000"/>
                      </a:schemeClr>
                    </a:solidFill>
                    <a:ea typeface="Montserrat" pitchFamily="34" charset="-122"/>
                    <a:cs typeface="+mn-lt"/>
                  </a:rPr>
                  <a:t>13% (49 новорожденных)</a:t>
                </a:r>
                <a:endParaRPr lang="en-US" sz="17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endParaRPr>
              </a:p>
            </p:txBody>
          </p:sp>
          <p:sp>
            <p:nvSpPr>
              <p:cNvPr id="16" name="Shape 9"/>
              <p:cNvSpPr/>
              <p:nvPr/>
            </p:nvSpPr>
            <p:spPr>
              <a:xfrm>
                <a:off x="15540" y="5183"/>
                <a:ext cx="553" cy="505"/>
              </a:xfrm>
              <a:prstGeom prst="roundRect">
                <a:avLst>
                  <a:gd name="adj" fmla="val 1686596"/>
                </a:avLst>
              </a:prstGeom>
              <a:solidFill>
                <a:srgbClr val="EEEFF5"/>
              </a:solidFill>
              <a:effectLst>
                <a:outerShdw blurRad="53340" dist="26670" dir="13500000" algn="bl" rotWithShape="0">
                  <a:srgbClr val="FFFFFF">
                    <a:alpha val="70000"/>
                  </a:srgbClr>
                </a:outerShdw>
              </a:effectLst>
            </p:spPr>
          </p:sp>
          <p:pic>
            <p:nvPicPr>
              <p:cNvPr id="17" name="Image 5" descr="preencoded.png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5599" y="5168"/>
                <a:ext cx="373" cy="466"/>
              </a:xfrm>
              <a:prstGeom prst="rect">
                <a:avLst/>
              </a:prstGeom>
            </p:spPr>
          </p:pic>
          <p:sp>
            <p:nvSpPr>
              <p:cNvPr id="18" name="Text 10"/>
              <p:cNvSpPr/>
              <p:nvPr/>
            </p:nvSpPr>
            <p:spPr>
              <a:xfrm>
                <a:off x="6127" y="4016"/>
                <a:ext cx="5348" cy="83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/>
              <a:p>
                <a:pPr marL="0" indent="0" algn="l">
                  <a:lnSpc>
                    <a:spcPts val="2800"/>
                  </a:lnSpc>
                  <a:buNone/>
                </a:pPr>
                <a:r>
                  <a:rPr lang="en-US" sz="2200" b="1" dirty="0">
                    <a:solidFill>
                      <a:schemeClr val="bg2">
                        <a:lumMod val="25000"/>
                      </a:schemeClr>
                    </a:solidFill>
                    <a:ea typeface="Barlow Bold" pitchFamily="34" charset="-122"/>
                    <a:cs typeface="+mn-lt"/>
                  </a:rPr>
                  <a:t>Варианты неясного значения (VUS)</a:t>
                </a:r>
                <a:endParaRPr lang="en-US" sz="2200" b="1" dirty="0">
                  <a:solidFill>
                    <a:schemeClr val="bg2">
                      <a:lumMod val="25000"/>
                    </a:schemeClr>
                  </a:solidFill>
                  <a:ea typeface="Barlow Bold" pitchFamily="34" charset="-122"/>
                  <a:cs typeface="+mn-lt"/>
                </a:endParaRPr>
              </a:p>
            </p:txBody>
          </p:sp>
          <p:sp>
            <p:nvSpPr>
              <p:cNvPr id="19" name="Text 11"/>
              <p:cNvSpPr/>
              <p:nvPr/>
            </p:nvSpPr>
            <p:spPr>
              <a:xfrm>
                <a:off x="6127" y="5186"/>
                <a:ext cx="5348" cy="40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l">
                  <a:lnSpc>
                    <a:spcPts val="2700"/>
                  </a:lnSpc>
                  <a:buNone/>
                </a:pPr>
                <a:r>
                  <a:rPr lang="en-US" sz="1700" dirty="0">
                    <a:solidFill>
                      <a:schemeClr val="bg2">
                        <a:lumMod val="25000"/>
                      </a:schemeClr>
                    </a:solidFill>
                    <a:ea typeface="Montserrat" pitchFamily="34" charset="-122"/>
                    <a:cs typeface="+mn-lt"/>
                  </a:rPr>
                  <a:t>13% (49 новорожденных)</a:t>
                </a:r>
                <a:endParaRPr lang="en-US" sz="17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endParaRPr>
              </a:p>
            </p:txBody>
          </p:sp>
          <p:sp>
            <p:nvSpPr>
              <p:cNvPr id="21" name="Shape 12"/>
              <p:cNvSpPr/>
              <p:nvPr/>
            </p:nvSpPr>
            <p:spPr>
              <a:xfrm>
                <a:off x="12562" y="5176"/>
                <a:ext cx="553" cy="505"/>
              </a:xfrm>
              <a:prstGeom prst="roundRect">
                <a:avLst>
                  <a:gd name="adj" fmla="val 1686596"/>
                </a:avLst>
              </a:prstGeom>
              <a:solidFill>
                <a:srgbClr val="EEEFF5"/>
              </a:solidFill>
              <a:effectLst>
                <a:outerShdw blurRad="53340" dist="26670" dir="13500000" algn="bl" rotWithShape="0">
                  <a:srgbClr val="FFFFFF">
                    <a:alpha val="70000"/>
                  </a:srgbClr>
                </a:outerShdw>
              </a:effectLst>
            </p:spPr>
          </p:sp>
          <p:pic>
            <p:nvPicPr>
              <p:cNvPr id="22" name="Image 7" descr="preencoded.png"/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2640" y="5187"/>
                <a:ext cx="358" cy="448"/>
              </a:xfrm>
              <a:prstGeom prst="rect">
                <a:avLst/>
              </a:prstGeom>
            </p:spPr>
          </p:pic>
          <p:sp>
            <p:nvSpPr>
              <p:cNvPr id="23" name="Text 0"/>
              <p:cNvSpPr/>
              <p:nvPr/>
            </p:nvSpPr>
            <p:spPr>
              <a:xfrm>
                <a:off x="647" y="6503"/>
                <a:ext cx="12486" cy="682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l">
                  <a:lnSpc>
                    <a:spcPts val="3550"/>
                  </a:lnSpc>
                  <a:buNone/>
                </a:pPr>
                <a:r>
                  <a:rPr lang="en-US" sz="2400" b="1" dirty="0">
                    <a:solidFill>
                      <a:srgbClr val="7068F4"/>
                    </a:solidFill>
                    <a:ea typeface="Barlow Bold" pitchFamily="34" charset="-122"/>
                    <a:cs typeface="+mn-lt"/>
                  </a:rPr>
                  <a:t>Анализ выявленных генетических изменений</a:t>
                </a:r>
                <a:endParaRPr lang="en-US" sz="2400" b="1" dirty="0">
                  <a:solidFill>
                    <a:srgbClr val="7068F4"/>
                  </a:solidFill>
                  <a:ea typeface="Barlow Bold" pitchFamily="34" charset="-122"/>
                  <a:cs typeface="+mn-lt"/>
                </a:endParaRPr>
              </a:p>
            </p:txBody>
          </p:sp>
          <p:sp>
            <p:nvSpPr>
              <p:cNvPr id="24" name="Text 1"/>
              <p:cNvSpPr/>
              <p:nvPr/>
            </p:nvSpPr>
            <p:spPr>
              <a:xfrm>
                <a:off x="667" y="7559"/>
                <a:ext cx="4869" cy="57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l">
                  <a:lnSpc>
                    <a:spcPts val="1750"/>
                  </a:lnSpc>
                  <a:buNone/>
                </a:pPr>
                <a:r>
                  <a:rPr lang="en-US" sz="1400" b="1" dirty="0">
                    <a:solidFill>
                      <a:srgbClr val="7068F4"/>
                    </a:solidFill>
                    <a:ea typeface="Barlow Bold" pitchFamily="34" charset="-122"/>
                    <a:cs typeface="+mn-lt"/>
                  </a:rPr>
                  <a:t>Структура генетических изменений</a:t>
                </a:r>
                <a:endParaRPr lang="en-US" sz="1400" b="1" dirty="0">
                  <a:solidFill>
                    <a:srgbClr val="7068F4"/>
                  </a:solidFill>
                  <a:ea typeface="Barlow Bold" pitchFamily="34" charset="-122"/>
                  <a:cs typeface="+mn-lt"/>
                </a:endParaRPr>
              </a:p>
            </p:txBody>
          </p:sp>
          <p:sp>
            <p:nvSpPr>
              <p:cNvPr id="25" name="Text 2"/>
              <p:cNvSpPr/>
              <p:nvPr/>
            </p:nvSpPr>
            <p:spPr>
              <a:xfrm>
                <a:off x="1175" y="9922"/>
                <a:ext cx="5799" cy="128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l">
                  <a:lnSpc>
                    <a:spcPts val="1700"/>
                  </a:lnSpc>
                  <a:buNone/>
                </a:pPr>
                <a:endParaRPr lang="en-US" sz="1050" dirty="0">
                  <a:solidFill>
                    <a:schemeClr val="bg2">
                      <a:lumMod val="25000"/>
                    </a:schemeClr>
                  </a:solidFill>
                  <a:cs typeface="+mn-lt"/>
                </a:endParaRPr>
              </a:p>
            </p:txBody>
          </p:sp>
          <p:sp>
            <p:nvSpPr>
              <p:cNvPr id="26" name="Text 3"/>
              <p:cNvSpPr/>
              <p:nvPr/>
            </p:nvSpPr>
            <p:spPr>
              <a:xfrm>
                <a:off x="667" y="8306"/>
                <a:ext cx="5799" cy="702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ctr">
                  <a:lnSpc>
                    <a:spcPts val="3600"/>
                  </a:lnSpc>
                  <a:buNone/>
                </a:pPr>
                <a:r>
                  <a:rPr lang="en-US" sz="3200" b="1" dirty="0">
                    <a:solidFill>
                      <a:schemeClr val="bg2">
                        <a:lumMod val="25000"/>
                      </a:schemeClr>
                    </a:solidFill>
                    <a:ea typeface="Barlow Bold" pitchFamily="34" charset="-122"/>
                    <a:cs typeface="+mn-lt"/>
                  </a:rPr>
                  <a:t>29,5%</a:t>
                </a:r>
                <a:endParaRPr lang="en-US" sz="3200" b="1" dirty="0">
                  <a:solidFill>
                    <a:schemeClr val="bg2">
                      <a:lumMod val="25000"/>
                    </a:schemeClr>
                  </a:solidFill>
                  <a:ea typeface="Barlow Bold" pitchFamily="34" charset="-122"/>
                  <a:cs typeface="+mn-lt"/>
                </a:endParaRPr>
              </a:p>
            </p:txBody>
          </p:sp>
          <p:sp>
            <p:nvSpPr>
              <p:cNvPr id="27" name="Text 4"/>
              <p:cNvSpPr/>
              <p:nvPr/>
            </p:nvSpPr>
            <p:spPr>
              <a:xfrm>
                <a:off x="1578" y="9008"/>
                <a:ext cx="4300" cy="302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ctr">
                  <a:lnSpc>
                    <a:spcPts val="1750"/>
                  </a:lnSpc>
                  <a:buNone/>
                </a:pPr>
                <a:r>
                  <a:rPr lang="en-US" sz="1400" b="1" dirty="0">
                    <a:solidFill>
                      <a:schemeClr val="bg2">
                        <a:lumMod val="25000"/>
                      </a:schemeClr>
                    </a:solidFill>
                    <a:ea typeface="Barlow Bold" pitchFamily="34" charset="-122"/>
                    <a:cs typeface="+mn-lt"/>
                  </a:rPr>
                  <a:t>с генетическими изменениями </a:t>
                </a:r>
                <a:endParaRPr lang="en-US" sz="1400" b="1" dirty="0">
                  <a:solidFill>
                    <a:schemeClr val="bg2">
                      <a:lumMod val="25000"/>
                    </a:schemeClr>
                  </a:solidFill>
                  <a:ea typeface="Barlow Bold" pitchFamily="34" charset="-122"/>
                  <a:cs typeface="+mn-lt"/>
                </a:endParaRPr>
              </a:p>
            </p:txBody>
          </p:sp>
          <p:sp>
            <p:nvSpPr>
              <p:cNvPr id="28" name="Text 5"/>
              <p:cNvSpPr/>
              <p:nvPr/>
            </p:nvSpPr>
            <p:spPr>
              <a:xfrm>
                <a:off x="828" y="9384"/>
                <a:ext cx="5799" cy="29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ctr">
                  <a:lnSpc>
                    <a:spcPts val="1700"/>
                  </a:lnSpc>
                  <a:buNone/>
                </a:pPr>
                <a:r>
                  <a:rPr lang="en-US" sz="1400" dirty="0">
                    <a:solidFill>
                      <a:schemeClr val="bg2">
                        <a:lumMod val="25000"/>
                      </a:schemeClr>
                    </a:solidFill>
                    <a:ea typeface="Montserrat" pitchFamily="34" charset="-122"/>
                    <a:cs typeface="+mn-lt"/>
                  </a:rPr>
                  <a:t>111 новорожденных</a:t>
                </a:r>
                <a:endParaRPr lang="en-US" sz="14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endParaRPr>
              </a:p>
            </p:txBody>
          </p:sp>
          <p:sp>
            <p:nvSpPr>
              <p:cNvPr id="29" name="Text 6"/>
              <p:cNvSpPr/>
              <p:nvPr/>
            </p:nvSpPr>
            <p:spPr>
              <a:xfrm>
                <a:off x="667" y="9829"/>
                <a:ext cx="5799" cy="640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ctr">
                  <a:lnSpc>
                    <a:spcPts val="3600"/>
                  </a:lnSpc>
                  <a:buNone/>
                </a:pPr>
                <a:r>
                  <a:rPr lang="en-US" sz="3200" b="1" dirty="0">
                    <a:solidFill>
                      <a:schemeClr val="bg2">
                        <a:lumMod val="25000"/>
                      </a:schemeClr>
                    </a:solidFill>
                    <a:ea typeface="Barlow Bold" pitchFamily="34" charset="-122"/>
                    <a:cs typeface="+mn-lt"/>
                  </a:rPr>
                  <a:t>11,7%</a:t>
                </a:r>
                <a:endParaRPr lang="en-US" sz="3200" b="1" dirty="0">
                  <a:solidFill>
                    <a:schemeClr val="bg2">
                      <a:lumMod val="25000"/>
                    </a:schemeClr>
                  </a:solidFill>
                  <a:ea typeface="Barlow Bold" pitchFamily="34" charset="-122"/>
                  <a:cs typeface="+mn-lt"/>
                </a:endParaRPr>
              </a:p>
            </p:txBody>
          </p:sp>
          <p:sp>
            <p:nvSpPr>
              <p:cNvPr id="30" name="Text 7"/>
              <p:cNvSpPr/>
              <p:nvPr/>
            </p:nvSpPr>
            <p:spPr>
              <a:xfrm>
                <a:off x="1998" y="10507"/>
                <a:ext cx="3460" cy="325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ctr">
                  <a:lnSpc>
                    <a:spcPts val="1750"/>
                  </a:lnSpc>
                  <a:buNone/>
                </a:pPr>
                <a:r>
                  <a:rPr lang="en-US" sz="1400" b="1" dirty="0">
                    <a:solidFill>
                      <a:schemeClr val="bg2">
                        <a:lumMod val="25000"/>
                      </a:schemeClr>
                    </a:solidFill>
                    <a:ea typeface="Barlow Bold" pitchFamily="34" charset="-122"/>
                    <a:cs typeface="+mn-lt"/>
                  </a:rPr>
                  <a:t>хромосомные нарушения</a:t>
                </a:r>
                <a:endParaRPr lang="en-US" sz="1400" b="1" dirty="0">
                  <a:solidFill>
                    <a:schemeClr val="bg2">
                      <a:lumMod val="25000"/>
                    </a:schemeClr>
                  </a:solidFill>
                  <a:ea typeface="Barlow Bold" pitchFamily="34" charset="-122"/>
                  <a:cs typeface="+mn-lt"/>
                </a:endParaRPr>
              </a:p>
            </p:txBody>
          </p:sp>
          <p:sp>
            <p:nvSpPr>
              <p:cNvPr id="31" name="Text 8"/>
              <p:cNvSpPr/>
              <p:nvPr/>
            </p:nvSpPr>
            <p:spPr>
              <a:xfrm>
                <a:off x="1003" y="12320"/>
                <a:ext cx="5799" cy="128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ctr">
                  <a:lnSpc>
                    <a:spcPts val="1700"/>
                  </a:lnSpc>
                  <a:buNone/>
                </a:pPr>
                <a:endParaRPr lang="en-US" sz="1050" dirty="0">
                  <a:solidFill>
                    <a:schemeClr val="bg2">
                      <a:lumMod val="25000"/>
                    </a:schemeClr>
                  </a:solidFill>
                  <a:cs typeface="+mn-lt"/>
                </a:endParaRPr>
              </a:p>
            </p:txBody>
          </p:sp>
          <p:sp>
            <p:nvSpPr>
              <p:cNvPr id="32" name="Text 9"/>
              <p:cNvSpPr/>
              <p:nvPr/>
            </p:nvSpPr>
            <p:spPr>
              <a:xfrm>
                <a:off x="828" y="11296"/>
                <a:ext cx="5799" cy="740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ctr">
                  <a:lnSpc>
                    <a:spcPts val="3600"/>
                  </a:lnSpc>
                  <a:buNone/>
                </a:pPr>
                <a:r>
                  <a:rPr lang="en-US" sz="3200" b="1" dirty="0">
                    <a:solidFill>
                      <a:schemeClr val="bg2">
                        <a:lumMod val="25000"/>
                      </a:schemeClr>
                    </a:solidFill>
                    <a:ea typeface="Barlow Bold" pitchFamily="34" charset="-122"/>
                    <a:cs typeface="+mn-lt"/>
                  </a:rPr>
                  <a:t>88,3%</a:t>
                </a:r>
                <a:endParaRPr lang="en-US" sz="3200" b="1" dirty="0">
                  <a:solidFill>
                    <a:schemeClr val="bg2">
                      <a:lumMod val="25000"/>
                    </a:schemeClr>
                  </a:solidFill>
                  <a:ea typeface="Barlow Bold" pitchFamily="34" charset="-122"/>
                  <a:cs typeface="+mn-lt"/>
                </a:endParaRPr>
              </a:p>
            </p:txBody>
          </p:sp>
          <p:sp>
            <p:nvSpPr>
              <p:cNvPr id="33" name="Text 10"/>
              <p:cNvSpPr/>
              <p:nvPr/>
            </p:nvSpPr>
            <p:spPr>
              <a:xfrm>
                <a:off x="1450" y="12036"/>
                <a:ext cx="4677" cy="28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ctr">
                  <a:lnSpc>
                    <a:spcPts val="1750"/>
                  </a:lnSpc>
                  <a:buNone/>
                </a:pPr>
                <a:r>
                  <a:rPr lang="en-US" sz="1400" b="1" dirty="0">
                    <a:solidFill>
                      <a:schemeClr val="bg2">
                        <a:lumMod val="25000"/>
                      </a:schemeClr>
                    </a:solidFill>
                    <a:ea typeface="Barlow Bold" pitchFamily="34" charset="-122"/>
                    <a:cs typeface="+mn-lt"/>
                  </a:rPr>
                  <a:t>варианты в одном или более генах</a:t>
                </a:r>
                <a:endParaRPr lang="en-US" sz="1400" b="1" dirty="0">
                  <a:solidFill>
                    <a:schemeClr val="bg2">
                      <a:lumMod val="25000"/>
                    </a:schemeClr>
                  </a:solidFill>
                  <a:ea typeface="Barlow Bold" pitchFamily="34" charset="-122"/>
                  <a:cs typeface="+mn-lt"/>
                </a:endParaRPr>
              </a:p>
            </p:txBody>
          </p:sp>
          <p:sp>
            <p:nvSpPr>
              <p:cNvPr id="34" name="Text 13"/>
              <p:cNvSpPr/>
              <p:nvPr/>
            </p:nvSpPr>
            <p:spPr>
              <a:xfrm>
                <a:off x="9331" y="7550"/>
                <a:ext cx="3449" cy="365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l">
                  <a:lnSpc>
                    <a:spcPts val="1750"/>
                  </a:lnSpc>
                  <a:buNone/>
                </a:pPr>
                <a:r>
                  <a:rPr lang="en-US" sz="1400" b="1" dirty="0">
                    <a:solidFill>
                      <a:srgbClr val="7068F4"/>
                    </a:solidFill>
                    <a:ea typeface="Barlow Bold" pitchFamily="34" charset="-122"/>
                    <a:cs typeface="+mn-lt"/>
                  </a:rPr>
                  <a:t>Клиническая значимость</a:t>
                </a:r>
                <a:endParaRPr lang="en-US" sz="1400" b="1" dirty="0">
                  <a:solidFill>
                    <a:srgbClr val="7068F4"/>
                  </a:solidFill>
                  <a:ea typeface="Barlow Bold" pitchFamily="34" charset="-122"/>
                  <a:cs typeface="+mn-lt"/>
                </a:endParaRPr>
              </a:p>
            </p:txBody>
          </p:sp>
          <p:sp>
            <p:nvSpPr>
              <p:cNvPr id="35" name="Text 14"/>
              <p:cNvSpPr/>
              <p:nvPr/>
            </p:nvSpPr>
            <p:spPr>
              <a:xfrm>
                <a:off x="9331" y="8384"/>
                <a:ext cx="5796" cy="305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l">
                  <a:lnSpc>
                    <a:spcPts val="1700"/>
                  </a:lnSpc>
                  <a:buNone/>
                </a:pPr>
                <a:r>
                  <a:rPr lang="en-US" sz="1400" dirty="0">
                    <a:solidFill>
                      <a:schemeClr val="bg2">
                        <a:lumMod val="25000"/>
                      </a:schemeClr>
                    </a:solidFill>
                    <a:ea typeface="Montserrat" pitchFamily="34" charset="-122"/>
                    <a:cs typeface="+mn-lt"/>
                  </a:rPr>
                  <a:t>Распределение выявленных вариантов:</a:t>
                </a:r>
                <a:endParaRPr lang="en-US" sz="14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endParaRPr>
              </a:p>
            </p:txBody>
          </p:sp>
          <p:pic>
            <p:nvPicPr>
              <p:cNvPr id="37" name="Image 0" descr="preencoded.png"/>
              <p:cNvPicPr>
                <a:picLocks noChangeAspect="1"/>
              </p:cNvPicPr>
              <p:nvPr/>
            </p:nvPicPr>
            <p:blipFill>
              <a:blip r:embed="rId9"/>
              <a:srcRect l="16342" t="14930" r="16929" b="-14930"/>
              <a:stretch>
                <a:fillRect/>
              </a:stretch>
            </p:blipFill>
            <p:spPr>
              <a:xfrm>
                <a:off x="9587" y="9047"/>
                <a:ext cx="3829" cy="534"/>
              </a:xfrm>
              <a:prstGeom prst="rect">
                <a:avLst/>
              </a:prstGeom>
              <a:scene3d>
                <a:camera prst="orthographicFront"/>
                <a:lightRig rig="flat" dir="t">
                  <a:rot lat="0" lon="0" rev="0"/>
                </a:lightRig>
              </a:scene3d>
              <a:sp3d prstMaterial="powder"/>
            </p:spPr>
          </p:pic>
          <p:sp>
            <p:nvSpPr>
              <p:cNvPr id="38" name="Text 16"/>
              <p:cNvSpPr/>
              <p:nvPr/>
            </p:nvSpPr>
            <p:spPr>
              <a:xfrm>
                <a:off x="11302" y="8990"/>
                <a:ext cx="435" cy="35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ctr">
                  <a:lnSpc>
                    <a:spcPts val="2450"/>
                  </a:lnSpc>
                  <a:buNone/>
                </a:pPr>
                <a:r>
                  <a:rPr lang="en-US" sz="1500" b="1" dirty="0">
                    <a:solidFill>
                      <a:schemeClr val="bg2">
                        <a:lumMod val="25000"/>
                      </a:schemeClr>
                    </a:solidFill>
                    <a:ea typeface="Barlow Bold" pitchFamily="34" charset="-122"/>
                    <a:cs typeface="+mn-lt"/>
                  </a:rPr>
                  <a:t>1</a:t>
                </a:r>
                <a:endParaRPr lang="en-US" sz="1500" b="1" dirty="0">
                  <a:solidFill>
                    <a:schemeClr val="bg2">
                      <a:lumMod val="25000"/>
                    </a:schemeClr>
                  </a:solidFill>
                  <a:ea typeface="Barlow Bold" pitchFamily="34" charset="-122"/>
                  <a:cs typeface="+mn-lt"/>
                </a:endParaRPr>
              </a:p>
            </p:txBody>
          </p:sp>
          <p:pic>
            <p:nvPicPr>
              <p:cNvPr id="39" name="Image 1" descr="preencoded.png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573" y="9656"/>
                <a:ext cx="3826" cy="534"/>
              </a:xfrm>
              <a:prstGeom prst="rect">
                <a:avLst/>
              </a:prstGeom>
              <a:noFill/>
              <a:scene3d>
                <a:camera prst="orthographicFront"/>
                <a:lightRig rig="soft" dir="t">
                  <a:rot lat="0" lon="0" rev="0"/>
                </a:lightRig>
              </a:scene3d>
              <a:sp3d prstMaterial="powder"/>
            </p:spPr>
          </p:pic>
          <p:sp>
            <p:nvSpPr>
              <p:cNvPr id="40" name="Text 17"/>
              <p:cNvSpPr/>
              <p:nvPr/>
            </p:nvSpPr>
            <p:spPr>
              <a:xfrm>
                <a:off x="11160" y="9690"/>
                <a:ext cx="722" cy="42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ctr">
                  <a:lnSpc>
                    <a:spcPts val="2450"/>
                  </a:lnSpc>
                  <a:buNone/>
                </a:pPr>
                <a:r>
                  <a:rPr lang="en-US" sz="1500" b="1" dirty="0">
                    <a:solidFill>
                      <a:schemeClr val="bg2">
                        <a:lumMod val="25000"/>
                      </a:schemeClr>
                    </a:solidFill>
                    <a:ea typeface="Barlow Bold" pitchFamily="34" charset="-122"/>
                    <a:cs typeface="+mn-lt"/>
                  </a:rPr>
                  <a:t>2</a:t>
                </a:r>
                <a:endParaRPr lang="en-US" sz="1500" b="1" dirty="0">
                  <a:solidFill>
                    <a:schemeClr val="bg2">
                      <a:lumMod val="25000"/>
                    </a:schemeClr>
                  </a:solidFill>
                  <a:ea typeface="Barlow Bold" pitchFamily="34" charset="-122"/>
                  <a:cs typeface="+mn-lt"/>
                </a:endParaRPr>
              </a:p>
            </p:txBody>
          </p:sp>
          <p:pic>
            <p:nvPicPr>
              <p:cNvPr id="41" name="Image 2" descr="preencoded.png"/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511" y="10343"/>
                <a:ext cx="1913" cy="534"/>
              </a:xfrm>
              <a:prstGeom prst="rect">
                <a:avLst/>
              </a:prstGeom>
              <a:noFill/>
              <a:scene3d>
                <a:camera prst="orthographicFront"/>
                <a:lightRig rig="flat" dir="t">
                  <a:rot lat="0" lon="0" rev="0"/>
                </a:lightRig>
              </a:scene3d>
              <a:sp3d prstMaterial="dkEdge"/>
            </p:spPr>
          </p:pic>
          <p:sp>
            <p:nvSpPr>
              <p:cNvPr id="42" name="Text 18"/>
              <p:cNvSpPr/>
              <p:nvPr/>
            </p:nvSpPr>
            <p:spPr>
              <a:xfrm>
                <a:off x="11127" y="10306"/>
                <a:ext cx="785" cy="445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ctr">
                  <a:lnSpc>
                    <a:spcPts val="2450"/>
                  </a:lnSpc>
                  <a:buNone/>
                </a:pPr>
                <a:r>
                  <a:rPr lang="en-US" sz="1500" b="1" dirty="0">
                    <a:solidFill>
                      <a:schemeClr val="bg2">
                        <a:lumMod val="25000"/>
                      </a:schemeClr>
                    </a:solidFill>
                    <a:ea typeface="Barlow Bold" pitchFamily="34" charset="-122"/>
                    <a:cs typeface="+mn-lt"/>
                  </a:rPr>
                  <a:t>3</a:t>
                </a:r>
                <a:endParaRPr lang="en-US" sz="1500" b="1" dirty="0">
                  <a:solidFill>
                    <a:schemeClr val="bg2">
                      <a:lumMod val="25000"/>
                    </a:schemeClr>
                  </a:solidFill>
                  <a:ea typeface="Barlow Bold" pitchFamily="34" charset="-122"/>
                  <a:cs typeface="+mn-lt"/>
                </a:endParaRPr>
              </a:p>
            </p:txBody>
          </p:sp>
          <p:sp>
            <p:nvSpPr>
              <p:cNvPr id="43" name="Shape 19"/>
              <p:cNvSpPr/>
              <p:nvPr/>
            </p:nvSpPr>
            <p:spPr>
              <a:xfrm>
                <a:off x="9271" y="11168"/>
                <a:ext cx="646" cy="453"/>
              </a:xfrm>
              <a:prstGeom prst="roundRect">
                <a:avLst>
                  <a:gd name="adj" fmla="val 45002"/>
                </a:avLst>
              </a:prstGeom>
              <a:solidFill>
                <a:srgbClr val="EEEFF5"/>
              </a:solidFill>
              <a:effectLst>
                <a:outerShdw blurRad="34290" dist="16510" dir="13500000" algn="bl" rotWithShape="0">
                  <a:srgbClr val="FFFFFF">
                    <a:alpha val="70000"/>
                  </a:srgbClr>
                </a:outerShdw>
              </a:effectLst>
            </p:spPr>
          </p:sp>
          <p:sp>
            <p:nvSpPr>
              <p:cNvPr id="44" name="Text 20"/>
              <p:cNvSpPr/>
              <p:nvPr/>
            </p:nvSpPr>
            <p:spPr>
              <a:xfrm>
                <a:off x="9383" y="11240"/>
                <a:ext cx="346" cy="48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ctr">
                  <a:lnSpc>
                    <a:spcPts val="1400"/>
                  </a:lnSpc>
                  <a:buNone/>
                </a:pPr>
                <a:r>
                  <a:rPr lang="en-US" sz="1400" b="1" dirty="0">
                    <a:solidFill>
                      <a:schemeClr val="bg2">
                        <a:lumMod val="25000"/>
                      </a:schemeClr>
                    </a:solidFill>
                    <a:ea typeface="Barlow Bold" pitchFamily="34" charset="-122"/>
                    <a:cs typeface="+mn-lt"/>
                  </a:rPr>
                  <a:t>1</a:t>
                </a:r>
                <a:endParaRPr lang="en-US" sz="1400" b="1" dirty="0">
                  <a:solidFill>
                    <a:schemeClr val="bg2">
                      <a:lumMod val="25000"/>
                    </a:schemeClr>
                  </a:solidFill>
                  <a:ea typeface="Barlow Bold" pitchFamily="34" charset="-122"/>
                  <a:cs typeface="+mn-lt"/>
                </a:endParaRPr>
              </a:p>
            </p:txBody>
          </p:sp>
          <p:sp>
            <p:nvSpPr>
              <p:cNvPr id="45" name="Text 21"/>
              <p:cNvSpPr/>
              <p:nvPr/>
            </p:nvSpPr>
            <p:spPr>
              <a:xfrm>
                <a:off x="10203" y="11182"/>
                <a:ext cx="5478" cy="61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l">
                  <a:lnSpc>
                    <a:spcPts val="1700"/>
                  </a:lnSpc>
                  <a:buNone/>
                </a:pPr>
                <a:r>
                  <a:rPr lang="en-US" sz="1400" dirty="0">
                    <a:solidFill>
                      <a:schemeClr val="bg2">
                        <a:lumMod val="25000"/>
                      </a:schemeClr>
                    </a:solidFill>
                    <a:ea typeface="Montserrat" pitchFamily="34" charset="-122"/>
                    <a:cs typeface="+mn-lt"/>
                  </a:rPr>
                  <a:t>44,1% - патогенные варианты</a:t>
                </a:r>
                <a:endParaRPr lang="en-US" sz="14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endParaRPr>
              </a:p>
            </p:txBody>
          </p:sp>
          <p:sp>
            <p:nvSpPr>
              <p:cNvPr id="48" name="Text 24"/>
              <p:cNvSpPr/>
              <p:nvPr/>
            </p:nvSpPr>
            <p:spPr>
              <a:xfrm>
                <a:off x="10196" y="11768"/>
                <a:ext cx="5485" cy="420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l">
                  <a:lnSpc>
                    <a:spcPts val="1700"/>
                  </a:lnSpc>
                  <a:buNone/>
                </a:pPr>
                <a:r>
                  <a:rPr lang="en-US" sz="1400" dirty="0">
                    <a:solidFill>
                      <a:schemeClr val="bg2">
                        <a:lumMod val="25000"/>
                      </a:schemeClr>
                    </a:solidFill>
                    <a:ea typeface="Montserrat" pitchFamily="34" charset="-122"/>
                    <a:cs typeface="+mn-lt"/>
                  </a:rPr>
                  <a:t>44,1% - варианты неясного значения (VUS)</a:t>
                </a:r>
                <a:endParaRPr lang="en-US" sz="14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endParaRPr>
              </a:p>
            </p:txBody>
          </p:sp>
          <p:sp>
            <p:nvSpPr>
              <p:cNvPr id="51" name="Text 27"/>
              <p:cNvSpPr/>
              <p:nvPr/>
            </p:nvSpPr>
            <p:spPr>
              <a:xfrm>
                <a:off x="10249" y="12339"/>
                <a:ext cx="5474" cy="312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l">
                  <a:lnSpc>
                    <a:spcPts val="1700"/>
                  </a:lnSpc>
                  <a:buNone/>
                </a:pPr>
                <a:r>
                  <a:rPr lang="en-US" sz="1400" dirty="0">
                    <a:solidFill>
                      <a:schemeClr val="bg2">
                        <a:lumMod val="25000"/>
                      </a:schemeClr>
                    </a:solidFill>
                    <a:ea typeface="Montserrat" pitchFamily="34" charset="-122"/>
                    <a:cs typeface="+mn-lt"/>
                  </a:rPr>
                  <a:t>11,7% - случайные находки</a:t>
                </a:r>
                <a:endParaRPr lang="en-US" sz="14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endParaRPr>
              </a:p>
            </p:txBody>
          </p:sp>
          <p:sp>
            <p:nvSpPr>
              <p:cNvPr id="52" name="Text 28"/>
              <p:cNvSpPr/>
              <p:nvPr/>
            </p:nvSpPr>
            <p:spPr>
              <a:xfrm>
                <a:off x="16985" y="7559"/>
                <a:ext cx="3211" cy="46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l">
                  <a:lnSpc>
                    <a:spcPts val="1750"/>
                  </a:lnSpc>
                  <a:buNone/>
                </a:pPr>
                <a:r>
                  <a:rPr lang="en-US" sz="1400" b="1" dirty="0">
                    <a:solidFill>
                      <a:srgbClr val="7068F4"/>
                    </a:solidFill>
                    <a:ea typeface="Barlow Bold" pitchFamily="34" charset="-122"/>
                    <a:cs typeface="+mn-lt"/>
                  </a:rPr>
                  <a:t>Пренатальный анамнез</a:t>
                </a:r>
                <a:endParaRPr lang="en-US" sz="1400" b="1" dirty="0">
                  <a:solidFill>
                    <a:srgbClr val="7068F4"/>
                  </a:solidFill>
                  <a:ea typeface="Barlow Bold" pitchFamily="34" charset="-122"/>
                  <a:cs typeface="+mn-lt"/>
                </a:endParaRPr>
              </a:p>
            </p:txBody>
          </p:sp>
          <p:sp>
            <p:nvSpPr>
              <p:cNvPr id="53" name="Text 29"/>
              <p:cNvSpPr/>
              <p:nvPr/>
            </p:nvSpPr>
            <p:spPr>
              <a:xfrm>
                <a:off x="16985" y="11524"/>
                <a:ext cx="5519" cy="1127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/>
              <a:p>
                <a:pPr marL="0" indent="0" algn="l">
                  <a:lnSpc>
                    <a:spcPts val="1700"/>
                  </a:lnSpc>
                  <a:buNone/>
                </a:pPr>
                <a:r>
                  <a:rPr lang="en-US" sz="1400" dirty="0">
                    <a:solidFill>
                      <a:schemeClr val="bg2">
                        <a:lumMod val="25000"/>
                      </a:schemeClr>
                    </a:solidFill>
                    <a:ea typeface="Montserrat" pitchFamily="34" charset="-122"/>
                    <a:cs typeface="+mn-lt"/>
                  </a:rPr>
                  <a:t>54% </a:t>
                </a:r>
                <a:r>
                  <a:rPr lang="en-US" sz="1400" dirty="0">
                    <a:solidFill>
                      <a:schemeClr val="bg2">
                        <a:lumMod val="25000"/>
                      </a:schemeClr>
                    </a:solidFill>
                    <a:ea typeface="Montserrat" pitchFamily="34" charset="-122"/>
                    <a:cs typeface="+mn-lt"/>
                    <a:sym typeface="+mn-ea"/>
                  </a:rPr>
                  <a:t>наблюдались пренатально с врожденными пороками развития</a:t>
                </a:r>
                <a:r>
                  <a:rPr lang="ru-RU" altLang="en-US" sz="1400" dirty="0">
                    <a:solidFill>
                      <a:schemeClr val="bg2">
                        <a:lumMod val="25000"/>
                      </a:schemeClr>
                    </a:solidFill>
                    <a:ea typeface="Montserrat" pitchFamily="34" charset="-122"/>
                    <a:cs typeface="+mn-lt"/>
                    <a:sym typeface="+mn-ea"/>
                  </a:rPr>
                  <a:t> среди</a:t>
                </a:r>
                <a:endParaRPr lang="en-US" sz="14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endParaRPr>
              </a:p>
              <a:p>
                <a:pPr marL="0" indent="0" algn="l">
                  <a:lnSpc>
                    <a:spcPts val="1700"/>
                  </a:lnSpc>
                  <a:buNone/>
                </a:pPr>
                <a:r>
                  <a:rPr lang="en-US" sz="1400" dirty="0">
                    <a:solidFill>
                      <a:schemeClr val="bg2">
                        <a:lumMod val="25000"/>
                      </a:schemeClr>
                    </a:solidFill>
                    <a:ea typeface="Montserrat" pitchFamily="34" charset="-122"/>
                    <a:cs typeface="+mn-lt"/>
                  </a:rPr>
                  <a:t>новорожденных с выявленными генетическими вариантами </a:t>
                </a:r>
                <a:endParaRPr lang="en-US" sz="14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endParaRPr>
              </a:p>
            </p:txBody>
          </p:sp>
          <p:sp>
            <p:nvSpPr>
              <p:cNvPr id="55" name="Text 31"/>
              <p:cNvSpPr/>
              <p:nvPr/>
            </p:nvSpPr>
            <p:spPr>
              <a:xfrm>
                <a:off x="20073" y="9310"/>
                <a:ext cx="2383" cy="417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ctr">
                  <a:lnSpc>
                    <a:spcPts val="2700"/>
                  </a:lnSpc>
                  <a:buNone/>
                </a:pPr>
                <a:r>
                  <a:rPr lang="en-US" sz="2700" b="1" dirty="0">
                    <a:solidFill>
                      <a:srgbClr val="272525"/>
                    </a:solidFill>
                    <a:ea typeface="Barlow Bold" pitchFamily="34" charset="-122"/>
                    <a:cs typeface="+mn-lt"/>
                  </a:rPr>
                  <a:t>54%</a:t>
                </a:r>
                <a:endParaRPr lang="en-US" sz="2700" b="1" dirty="0">
                  <a:solidFill>
                    <a:srgbClr val="272525"/>
                  </a:solidFill>
                  <a:ea typeface="Barlow Bold" pitchFamily="34" charset="-122"/>
                  <a:cs typeface="+mn-lt"/>
                </a:endParaRPr>
              </a:p>
            </p:txBody>
          </p:sp>
          <p:pic>
            <p:nvPicPr>
              <p:cNvPr id="56" name="Image 3" descr="preencoded.png"/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6985" y="8306"/>
                <a:ext cx="2906" cy="2906"/>
              </a:xfrm>
              <a:prstGeom prst="rect">
                <a:avLst/>
              </a:prstGeom>
              <a:ln>
                <a:noFill/>
              </a:ln>
              <a:scene3d>
                <a:camera prst="orthographicFront"/>
                <a:lightRig rig="threePt" dir="t"/>
              </a:scene3d>
              <a:sp3d/>
            </p:spPr>
          </p:pic>
          <p:sp>
            <p:nvSpPr>
              <p:cNvPr id="100" name="Текстовое поле 99"/>
              <p:cNvSpPr txBox="1"/>
              <p:nvPr/>
            </p:nvSpPr>
            <p:spPr>
              <a:xfrm>
                <a:off x="651" y="2465"/>
                <a:ext cx="5317" cy="18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p>
                <a:pPr marL="0" indent="0"/>
                <a:r>
                  <a:rPr lang="ru-RU" altLang="en-US" sz="2400" b="1">
                    <a:solidFill>
                      <a:schemeClr val="bg2">
                        <a:lumMod val="25000"/>
                      </a:schemeClr>
                    </a:solidFill>
                    <a:cs typeface="+mn-lt"/>
                  </a:rPr>
                  <a:t>Для селективного скрининга отобрано:</a:t>
                </a:r>
                <a:endParaRPr lang="ru-RU" altLang="en-US" sz="2400" b="1">
                  <a:solidFill>
                    <a:schemeClr val="bg2">
                      <a:lumMod val="25000"/>
                    </a:schemeClr>
                  </a:solidFill>
                  <a:cs typeface="+mn-lt"/>
                </a:endParaRPr>
              </a:p>
              <a:p>
                <a:pPr marL="0" indent="0"/>
                <a:r>
                  <a:rPr lang="en-US" sz="2400" b="0">
                    <a:solidFill>
                      <a:schemeClr val="bg2">
                        <a:lumMod val="25000"/>
                      </a:schemeClr>
                    </a:solidFill>
                    <a:cs typeface="+mn-lt"/>
                  </a:rPr>
                  <a:t>376 новорожденных</a:t>
                </a:r>
                <a:endParaRPr lang="ru-RU" altLang="en-US" sz="2400" b="0">
                  <a:solidFill>
                    <a:schemeClr val="bg2">
                      <a:lumMod val="25000"/>
                    </a:schemeClr>
                  </a:solidFill>
                  <a:cs typeface="+mn-lt"/>
                </a:endParaRPr>
              </a:p>
            </p:txBody>
          </p:sp>
          <p:sp>
            <p:nvSpPr>
              <p:cNvPr id="60" name="Текстовое поле 59"/>
              <p:cNvSpPr txBox="1"/>
              <p:nvPr/>
            </p:nvSpPr>
            <p:spPr>
              <a:xfrm>
                <a:off x="651" y="4649"/>
                <a:ext cx="5317" cy="130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p>
                <a:pPr marL="0" indent="0"/>
                <a:r>
                  <a:rPr lang="ru-RU" altLang="en-US" sz="2400" b="1">
                    <a:solidFill>
                      <a:schemeClr val="bg2">
                        <a:lumMod val="25000"/>
                      </a:schemeClr>
                    </a:solidFill>
                    <a:cs typeface="+mn-lt"/>
                  </a:rPr>
                  <a:t>Группа риска</a:t>
                </a:r>
                <a:r>
                  <a:rPr lang="ru-RU" altLang="en-US" sz="2400" b="0">
                    <a:solidFill>
                      <a:schemeClr val="bg2">
                        <a:lumMod val="25000"/>
                      </a:schemeClr>
                    </a:solidFill>
                    <a:cs typeface="+mn-lt"/>
                  </a:rPr>
                  <a:t> </a:t>
                </a:r>
                <a:endParaRPr lang="ru-RU" altLang="en-US" sz="2400" b="0">
                  <a:solidFill>
                    <a:schemeClr val="bg2">
                      <a:lumMod val="25000"/>
                    </a:schemeClr>
                  </a:solidFill>
                  <a:cs typeface="+mn-lt"/>
                </a:endParaRPr>
              </a:p>
              <a:p>
                <a:pPr marL="0" indent="0"/>
                <a:r>
                  <a:rPr lang="ru-RU" altLang="en-US" sz="2400" b="0">
                    <a:solidFill>
                      <a:schemeClr val="bg2">
                        <a:lumMod val="25000"/>
                      </a:schemeClr>
                    </a:solidFill>
                    <a:cs typeface="+mn-lt"/>
                  </a:rPr>
                  <a:t>1,06%</a:t>
                </a:r>
                <a:endParaRPr lang="ru-RU" altLang="en-US" sz="2400" b="0">
                  <a:solidFill>
                    <a:schemeClr val="bg2">
                      <a:lumMod val="25000"/>
                    </a:schemeClr>
                  </a:solidFill>
                  <a:cs typeface="+mn-lt"/>
                </a:endParaRPr>
              </a:p>
            </p:txBody>
          </p:sp>
          <p:sp>
            <p:nvSpPr>
              <p:cNvPr id="61" name="Text 5"/>
              <p:cNvSpPr/>
              <p:nvPr/>
            </p:nvSpPr>
            <p:spPr>
              <a:xfrm>
                <a:off x="889" y="10877"/>
                <a:ext cx="5799" cy="29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ctr">
                  <a:lnSpc>
                    <a:spcPts val="1700"/>
                  </a:lnSpc>
                  <a:buNone/>
                </a:pPr>
                <a:r>
                  <a:rPr lang="ru-RU" altLang="en-US" sz="1400" dirty="0">
                    <a:solidFill>
                      <a:schemeClr val="bg2">
                        <a:lumMod val="25000"/>
                      </a:schemeClr>
                    </a:solidFill>
                    <a:ea typeface="Montserrat" pitchFamily="34" charset="-122"/>
                    <a:cs typeface="+mn-lt"/>
                  </a:rPr>
                  <a:t>13</a:t>
                </a:r>
                <a:r>
                  <a:rPr lang="en-US" sz="1400" dirty="0">
                    <a:solidFill>
                      <a:schemeClr val="bg2">
                        <a:lumMod val="25000"/>
                      </a:schemeClr>
                    </a:solidFill>
                    <a:ea typeface="Montserrat" pitchFamily="34" charset="-122"/>
                    <a:cs typeface="+mn-lt"/>
                  </a:rPr>
                  <a:t> новорожденных</a:t>
                </a:r>
                <a:endParaRPr lang="en-US" sz="14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endParaRPr>
              </a:p>
            </p:txBody>
          </p:sp>
          <p:sp>
            <p:nvSpPr>
              <p:cNvPr id="62" name="Text 5"/>
              <p:cNvSpPr/>
              <p:nvPr/>
            </p:nvSpPr>
            <p:spPr>
              <a:xfrm>
                <a:off x="889" y="12402"/>
                <a:ext cx="5799" cy="29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ctr">
                  <a:lnSpc>
                    <a:spcPts val="1700"/>
                  </a:lnSpc>
                  <a:buNone/>
                </a:pPr>
                <a:r>
                  <a:rPr lang="ru-RU" altLang="en-US" sz="1400" dirty="0">
                    <a:solidFill>
                      <a:schemeClr val="bg2">
                        <a:lumMod val="25000"/>
                      </a:schemeClr>
                    </a:solidFill>
                    <a:ea typeface="Montserrat" pitchFamily="34" charset="-122"/>
                    <a:cs typeface="+mn-lt"/>
                  </a:rPr>
                  <a:t>98</a:t>
                </a:r>
                <a:r>
                  <a:rPr lang="en-US" sz="1400" dirty="0">
                    <a:solidFill>
                      <a:schemeClr val="bg2">
                        <a:lumMod val="25000"/>
                      </a:schemeClr>
                    </a:solidFill>
                    <a:ea typeface="Montserrat" pitchFamily="34" charset="-122"/>
                    <a:cs typeface="+mn-lt"/>
                  </a:rPr>
                  <a:t> новорожденных</a:t>
                </a:r>
                <a:endParaRPr lang="en-US" sz="14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endParaRPr>
              </a:p>
            </p:txBody>
          </p:sp>
          <p:sp>
            <p:nvSpPr>
              <p:cNvPr id="63" name="Shape 19"/>
              <p:cNvSpPr/>
              <p:nvPr/>
            </p:nvSpPr>
            <p:spPr>
              <a:xfrm>
                <a:off x="9271" y="11751"/>
                <a:ext cx="646" cy="453"/>
              </a:xfrm>
              <a:prstGeom prst="roundRect">
                <a:avLst>
                  <a:gd name="adj" fmla="val 45002"/>
                </a:avLst>
              </a:prstGeom>
              <a:solidFill>
                <a:srgbClr val="EEEFF5"/>
              </a:solidFill>
              <a:effectLst>
                <a:outerShdw blurRad="34290" dist="16510" dir="13500000" algn="bl" rotWithShape="0">
                  <a:srgbClr val="FFFFFF">
                    <a:alpha val="70000"/>
                  </a:srgbClr>
                </a:outerShdw>
              </a:effectLst>
            </p:spPr>
          </p:sp>
          <p:sp>
            <p:nvSpPr>
              <p:cNvPr id="64" name="Shape 19"/>
              <p:cNvSpPr/>
              <p:nvPr/>
            </p:nvSpPr>
            <p:spPr>
              <a:xfrm>
                <a:off x="9271" y="12328"/>
                <a:ext cx="646" cy="453"/>
              </a:xfrm>
              <a:prstGeom prst="roundRect">
                <a:avLst>
                  <a:gd name="adj" fmla="val 45002"/>
                </a:avLst>
              </a:prstGeom>
              <a:solidFill>
                <a:srgbClr val="EEEFF5"/>
              </a:solidFill>
              <a:effectLst>
                <a:outerShdw blurRad="34290" dist="16510" dir="13500000" algn="bl" rotWithShape="0">
                  <a:srgbClr val="FFFFFF">
                    <a:alpha val="70000"/>
                  </a:srgbClr>
                </a:outerShdw>
              </a:effectLst>
            </p:spPr>
          </p:sp>
          <p:sp>
            <p:nvSpPr>
              <p:cNvPr id="47" name="Text 23"/>
              <p:cNvSpPr/>
              <p:nvPr/>
            </p:nvSpPr>
            <p:spPr>
              <a:xfrm>
                <a:off x="9124" y="11793"/>
                <a:ext cx="864" cy="41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ctr">
                  <a:lnSpc>
                    <a:spcPts val="1400"/>
                  </a:lnSpc>
                  <a:buNone/>
                </a:pPr>
                <a:r>
                  <a:rPr lang="en-US" sz="1400" b="1" dirty="0">
                    <a:solidFill>
                      <a:schemeClr val="bg2">
                        <a:lumMod val="25000"/>
                      </a:schemeClr>
                    </a:solidFill>
                    <a:ea typeface="Barlow Bold" pitchFamily="34" charset="-122"/>
                    <a:cs typeface="+mn-lt"/>
                  </a:rPr>
                  <a:t>2</a:t>
                </a:r>
                <a:endParaRPr lang="en-US" sz="1400" b="1" dirty="0">
                  <a:solidFill>
                    <a:schemeClr val="bg2">
                      <a:lumMod val="25000"/>
                    </a:schemeClr>
                  </a:solidFill>
                  <a:ea typeface="Barlow Bold" pitchFamily="34" charset="-122"/>
                  <a:cs typeface="+mn-lt"/>
                </a:endParaRPr>
              </a:p>
            </p:txBody>
          </p:sp>
          <p:sp>
            <p:nvSpPr>
              <p:cNvPr id="50" name="Text 26"/>
              <p:cNvSpPr/>
              <p:nvPr/>
            </p:nvSpPr>
            <p:spPr>
              <a:xfrm>
                <a:off x="9160" y="12404"/>
                <a:ext cx="798" cy="34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/>
              <a:p>
                <a:pPr marL="0" indent="0" algn="ctr">
                  <a:lnSpc>
                    <a:spcPts val="1400"/>
                  </a:lnSpc>
                  <a:buNone/>
                </a:pPr>
                <a:r>
                  <a:rPr lang="en-US" sz="1400" b="1" dirty="0">
                    <a:solidFill>
                      <a:schemeClr val="bg2">
                        <a:lumMod val="25000"/>
                      </a:schemeClr>
                    </a:solidFill>
                    <a:ea typeface="Barlow Bold" pitchFamily="34" charset="-122"/>
                    <a:cs typeface="+mn-lt"/>
                  </a:rPr>
                  <a:t>3</a:t>
                </a:r>
                <a:endParaRPr lang="en-US" sz="1400" b="1" dirty="0">
                  <a:solidFill>
                    <a:schemeClr val="bg2">
                      <a:lumMod val="25000"/>
                    </a:schemeClr>
                  </a:solidFill>
                  <a:ea typeface="Barlow Bold" pitchFamily="34" charset="-122"/>
                  <a:cs typeface="+mn-lt"/>
                </a:endParaRPr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5EA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9" name="Группа 18"/>
          <p:cNvGrpSpPr/>
          <p:nvPr/>
        </p:nvGrpSpPr>
        <p:grpSpPr>
          <a:xfrm>
            <a:off x="454660" y="688340"/>
            <a:ext cx="13579475" cy="7233285"/>
            <a:chOff x="716" y="1084"/>
            <a:chExt cx="21385" cy="11391"/>
          </a:xfrm>
        </p:grpSpPr>
        <p:sp>
          <p:nvSpPr>
            <p:cNvPr id="16" name="Shape 1"/>
            <p:cNvSpPr/>
            <p:nvPr/>
          </p:nvSpPr>
          <p:spPr>
            <a:xfrm>
              <a:off x="15623" y="3210"/>
              <a:ext cx="6478" cy="9191"/>
            </a:xfrm>
            <a:prstGeom prst="roundRect">
              <a:avLst>
                <a:gd name="adj" fmla="val 6480"/>
              </a:avLst>
            </a:prstGeom>
            <a:solidFill>
              <a:srgbClr val="401BC0">
                <a:alpha val="10000"/>
              </a:srgbClr>
            </a:solidFill>
            <a:effectLst/>
          </p:spPr>
        </p:sp>
        <p:sp>
          <p:nvSpPr>
            <p:cNvPr id="11" name="Shape 1"/>
            <p:cNvSpPr/>
            <p:nvPr/>
          </p:nvSpPr>
          <p:spPr>
            <a:xfrm>
              <a:off x="8258" y="3285"/>
              <a:ext cx="6478" cy="9191"/>
            </a:xfrm>
            <a:prstGeom prst="roundRect">
              <a:avLst>
                <a:gd name="adj" fmla="val 6480"/>
              </a:avLst>
            </a:prstGeom>
            <a:solidFill>
              <a:srgbClr val="401BC0">
                <a:alpha val="10000"/>
              </a:srgbClr>
            </a:solidFill>
            <a:effectLst/>
          </p:spPr>
        </p:sp>
        <p:sp>
          <p:nvSpPr>
            <p:cNvPr id="3" name="Text 0"/>
            <p:cNvSpPr/>
            <p:nvPr/>
          </p:nvSpPr>
          <p:spPr>
            <a:xfrm>
              <a:off x="716" y="1084"/>
              <a:ext cx="21167" cy="1205"/>
            </a:xfrm>
            <a:prstGeom prst="rect">
              <a:avLst/>
            </a:prstGeom>
            <a:noFill/>
          </p:spPr>
          <p:txBody>
            <a:bodyPr wrap="square" lIns="0" tIns="0" rIns="0" bIns="0" rtlCol="0" anchor="t"/>
            <a:p>
              <a:pPr marL="0" indent="0" algn="l">
                <a:lnSpc>
                  <a:spcPts val="5600"/>
                </a:lnSpc>
                <a:buNone/>
              </a:pPr>
              <a:r>
                <a:rPr lang="en-US" sz="4800" b="1" dirty="0">
                  <a:solidFill>
                    <a:srgbClr val="7068F4"/>
                  </a:solidFill>
                  <a:ea typeface="Barlow Bold" pitchFamily="34" charset="-122"/>
                  <a:cs typeface="+mn-lt"/>
                </a:rPr>
                <a:t>Заключение и перспективы</a:t>
              </a:r>
              <a:endParaRPr lang="en-US" sz="4800" b="1" dirty="0">
                <a:solidFill>
                  <a:srgbClr val="7068F4"/>
                </a:solidFill>
                <a:ea typeface="Barlow Bold" pitchFamily="34" charset="-122"/>
                <a:cs typeface="+mn-lt"/>
              </a:endParaRPr>
            </a:p>
          </p:txBody>
        </p:sp>
        <p:sp>
          <p:nvSpPr>
            <p:cNvPr id="4" name="Shape 1"/>
            <p:cNvSpPr/>
            <p:nvPr/>
          </p:nvSpPr>
          <p:spPr>
            <a:xfrm>
              <a:off x="915" y="3210"/>
              <a:ext cx="6478" cy="9191"/>
            </a:xfrm>
            <a:prstGeom prst="roundRect">
              <a:avLst>
                <a:gd name="adj" fmla="val 6480"/>
              </a:avLst>
            </a:prstGeom>
            <a:solidFill>
              <a:srgbClr val="401BC0">
                <a:alpha val="10000"/>
              </a:srgbClr>
            </a:solidFill>
            <a:effectLst/>
          </p:spPr>
        </p:sp>
        <p:sp>
          <p:nvSpPr>
            <p:cNvPr id="5" name="Text 2"/>
            <p:cNvSpPr/>
            <p:nvPr/>
          </p:nvSpPr>
          <p:spPr>
            <a:xfrm>
              <a:off x="1363" y="3589"/>
              <a:ext cx="6062" cy="1122"/>
            </a:xfrm>
            <a:prstGeom prst="rect">
              <a:avLst/>
            </a:prstGeom>
            <a:noFill/>
          </p:spPr>
          <p:txBody>
            <a:bodyPr wrap="square" lIns="0" tIns="0" rIns="0" bIns="0" rtlCol="0" anchor="t"/>
            <a:p>
              <a:pPr marL="0" indent="0" algn="l">
                <a:lnSpc>
                  <a:spcPct val="100000"/>
                </a:lnSpc>
                <a:buNone/>
              </a:pPr>
              <a:r>
                <a:rPr lang="en-US" sz="2800" b="1" dirty="0">
                  <a:solidFill>
                    <a:schemeClr val="bg2">
                      <a:lumMod val="25000"/>
                    </a:schemeClr>
                  </a:solidFill>
                  <a:ea typeface="Barlow Bold" pitchFamily="34" charset="-122"/>
                  <a:cs typeface="+mn-lt"/>
                </a:rPr>
                <a:t>Высокая эффективность</a:t>
              </a:r>
              <a:endParaRPr lang="en-US" sz="2800" b="1" dirty="0">
                <a:solidFill>
                  <a:schemeClr val="bg2">
                    <a:lumMod val="25000"/>
                  </a:schemeClr>
                </a:solidFill>
                <a:ea typeface="Barlow Bold" pitchFamily="34" charset="-122"/>
                <a:cs typeface="+mn-lt"/>
              </a:endParaRPr>
            </a:p>
          </p:txBody>
        </p:sp>
        <p:sp>
          <p:nvSpPr>
            <p:cNvPr id="6" name="Text 3"/>
            <p:cNvSpPr/>
            <p:nvPr/>
          </p:nvSpPr>
          <p:spPr>
            <a:xfrm>
              <a:off x="1363" y="5410"/>
              <a:ext cx="5781" cy="6528"/>
            </a:xfrm>
            <a:prstGeom prst="rect">
              <a:avLst/>
            </a:prstGeom>
            <a:noFill/>
          </p:spPr>
          <p:txBody>
            <a:bodyPr wrap="square" lIns="0" tIns="0" rIns="0" bIns="0" rtlCol="0" anchor="t"/>
            <a:p>
              <a:pPr marL="0" indent="0" algn="l">
                <a:lnSpc>
                  <a:spcPct val="100000"/>
                </a:lnSpc>
                <a:buNone/>
              </a:pPr>
              <a:r>
                <a:rPr lang="en-US" sz="24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Проект показал высокую результативность в выявлении редких генетических заболеваний у новорожденных.</a:t>
              </a:r>
              <a:endParaRPr lang="en-US" sz="2400" dirty="0">
                <a:solidFill>
                  <a:schemeClr val="bg2">
                    <a:lumMod val="25000"/>
                  </a:schemeClr>
                </a:solidFill>
                <a:ea typeface="Montserrat" pitchFamily="34" charset="-122"/>
                <a:cs typeface="+mn-lt"/>
              </a:endParaRPr>
            </a:p>
            <a:p>
              <a:pPr marL="0" indent="0" algn="l">
                <a:lnSpc>
                  <a:spcPct val="100000"/>
                </a:lnSpc>
                <a:buNone/>
              </a:pPr>
              <a:r>
                <a:rPr lang="ru-RU" altLang="en-US" sz="24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Практически у каждого третьего новорожденного из группы риска выявлены генетические изменения.</a:t>
              </a:r>
              <a:endParaRPr lang="ru-RU" altLang="en-US" sz="2400" dirty="0">
                <a:solidFill>
                  <a:schemeClr val="bg2">
                    <a:lumMod val="25000"/>
                  </a:schemeClr>
                </a:solidFill>
                <a:ea typeface="Montserrat" pitchFamily="34" charset="-122"/>
                <a:cs typeface="+mn-lt"/>
              </a:endParaRPr>
            </a:p>
          </p:txBody>
        </p:sp>
        <p:sp>
          <p:nvSpPr>
            <p:cNvPr id="8" name="Text 5"/>
            <p:cNvSpPr/>
            <p:nvPr/>
          </p:nvSpPr>
          <p:spPr>
            <a:xfrm>
              <a:off x="8627" y="3537"/>
              <a:ext cx="5762" cy="1122"/>
            </a:xfrm>
            <a:prstGeom prst="rect">
              <a:avLst/>
            </a:prstGeom>
            <a:noFill/>
          </p:spPr>
          <p:txBody>
            <a:bodyPr wrap="square" lIns="0" tIns="0" rIns="0" bIns="0" rtlCol="0" anchor="t"/>
            <a:p>
              <a:pPr marL="0" indent="0" algn="l">
                <a:lnSpc>
                  <a:spcPct val="100000"/>
                </a:lnSpc>
                <a:buNone/>
              </a:pPr>
              <a:r>
                <a:rPr lang="en-US" sz="2800" b="1" dirty="0">
                  <a:solidFill>
                    <a:schemeClr val="bg2">
                      <a:lumMod val="25000"/>
                    </a:schemeClr>
                  </a:solidFill>
                  <a:ea typeface="Barlow Bold" pitchFamily="34" charset="-122"/>
                  <a:cs typeface="+mn-lt"/>
                </a:rPr>
                <a:t>Улучшение консультирования</a:t>
              </a:r>
              <a:endParaRPr lang="en-US" sz="2800" b="1" dirty="0">
                <a:solidFill>
                  <a:schemeClr val="bg2">
                    <a:lumMod val="25000"/>
                  </a:schemeClr>
                </a:solidFill>
                <a:ea typeface="Barlow Bold" pitchFamily="34" charset="-122"/>
                <a:cs typeface="+mn-lt"/>
              </a:endParaRPr>
            </a:p>
          </p:txBody>
        </p:sp>
        <p:sp>
          <p:nvSpPr>
            <p:cNvPr id="9" name="Text 6"/>
            <p:cNvSpPr/>
            <p:nvPr/>
          </p:nvSpPr>
          <p:spPr>
            <a:xfrm>
              <a:off x="8597" y="5295"/>
              <a:ext cx="6096" cy="6583"/>
            </a:xfrm>
            <a:prstGeom prst="rect">
              <a:avLst/>
            </a:prstGeom>
            <a:noFill/>
          </p:spPr>
          <p:txBody>
            <a:bodyPr wrap="square" lIns="0" tIns="0" rIns="0" bIns="0" rtlCol="0" anchor="t"/>
            <a:p>
              <a:pPr marL="0" indent="0" algn="l">
                <a:lnSpc>
                  <a:spcPct val="100000"/>
                </a:lnSpc>
                <a:buNone/>
              </a:pPr>
              <a:r>
                <a:rPr lang="en-US" sz="24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Повысилась эффективность медико-генетического консультирования семей.</a:t>
              </a:r>
              <a:endParaRPr lang="en-US" sz="2400" dirty="0">
                <a:solidFill>
                  <a:schemeClr val="bg2">
                    <a:lumMod val="25000"/>
                  </a:schemeClr>
                </a:solidFill>
                <a:ea typeface="Montserrat" pitchFamily="34" charset="-122"/>
                <a:cs typeface="+mn-lt"/>
              </a:endParaRPr>
            </a:p>
            <a:p>
              <a:pPr marL="0" indent="0" algn="l">
                <a:lnSpc>
                  <a:spcPct val="100000"/>
                </a:lnSpc>
                <a:buNone/>
              </a:pPr>
              <a:r>
                <a:rPr lang="ru-RU" altLang="en-US" sz="24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Появилась возможность ранней диагностики.</a:t>
              </a:r>
              <a:endParaRPr lang="ru-RU" altLang="en-US" sz="2400" dirty="0">
                <a:solidFill>
                  <a:schemeClr val="bg2">
                    <a:lumMod val="25000"/>
                  </a:schemeClr>
                </a:solidFill>
                <a:ea typeface="Montserrat" pitchFamily="34" charset="-122"/>
                <a:cs typeface="+mn-lt"/>
              </a:endParaRPr>
            </a:p>
            <a:p>
              <a:pPr marL="0" indent="0" algn="l">
                <a:lnSpc>
                  <a:spcPct val="100000"/>
                </a:lnSpc>
                <a:buNone/>
              </a:pPr>
              <a:r>
                <a:rPr lang="ru-RU" altLang="en-US" sz="24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Сегрегационный анализ в семьях помог выявить происхождение выявленных генетических изменений.</a:t>
              </a:r>
              <a:endParaRPr lang="ru-RU" altLang="en-US" sz="2400" dirty="0">
                <a:solidFill>
                  <a:schemeClr val="bg2">
                    <a:lumMod val="25000"/>
                  </a:schemeClr>
                </a:solidFill>
                <a:ea typeface="Montserrat" pitchFamily="34" charset="-122"/>
                <a:cs typeface="+mn-lt"/>
              </a:endParaRPr>
            </a:p>
          </p:txBody>
        </p:sp>
        <p:sp>
          <p:nvSpPr>
            <p:cNvPr id="14" name="Text 8"/>
            <p:cNvSpPr/>
            <p:nvPr/>
          </p:nvSpPr>
          <p:spPr>
            <a:xfrm>
              <a:off x="15993" y="3621"/>
              <a:ext cx="4091" cy="1058"/>
            </a:xfrm>
            <a:prstGeom prst="rect">
              <a:avLst/>
            </a:prstGeom>
            <a:noFill/>
          </p:spPr>
          <p:txBody>
            <a:bodyPr wrap="none" lIns="0" tIns="0" rIns="0" bIns="0" rtlCol="0" anchor="t"/>
            <a:p>
              <a:pPr marL="0" indent="0" algn="l">
                <a:lnSpc>
                  <a:spcPct val="100000"/>
                </a:lnSpc>
                <a:buNone/>
              </a:pPr>
              <a:r>
                <a:rPr lang="en-US" sz="2800" b="1" dirty="0">
                  <a:solidFill>
                    <a:schemeClr val="bg2">
                      <a:lumMod val="25000"/>
                    </a:schemeClr>
                  </a:solidFill>
                  <a:ea typeface="Barlow Bold" pitchFamily="34" charset="-122"/>
                  <a:cs typeface="+mn-lt"/>
                </a:rPr>
                <a:t>Перспективы </a:t>
              </a:r>
              <a:endParaRPr lang="en-US" sz="2800" b="1" dirty="0">
                <a:solidFill>
                  <a:schemeClr val="bg2">
                    <a:lumMod val="25000"/>
                  </a:schemeClr>
                </a:solidFill>
                <a:ea typeface="Barlow Bold" pitchFamily="34" charset="-122"/>
                <a:cs typeface="+mn-lt"/>
              </a:endParaRPr>
            </a:p>
            <a:p>
              <a:pPr marL="0" indent="0" algn="l">
                <a:lnSpc>
                  <a:spcPct val="100000"/>
                </a:lnSpc>
                <a:buNone/>
              </a:pPr>
              <a:r>
                <a:rPr lang="en-US" sz="2800" b="1" dirty="0">
                  <a:solidFill>
                    <a:schemeClr val="bg2">
                      <a:lumMod val="25000"/>
                    </a:schemeClr>
                  </a:solidFill>
                  <a:ea typeface="Barlow Bold" pitchFamily="34" charset="-122"/>
                  <a:cs typeface="+mn-lt"/>
                </a:rPr>
                <a:t>развития</a:t>
              </a:r>
              <a:endParaRPr lang="en-US" sz="2800" b="1" dirty="0">
                <a:solidFill>
                  <a:schemeClr val="bg2">
                    <a:lumMod val="25000"/>
                  </a:schemeClr>
                </a:solidFill>
                <a:ea typeface="Barlow Bold" pitchFamily="34" charset="-122"/>
                <a:cs typeface="+mn-lt"/>
              </a:endParaRPr>
            </a:p>
          </p:txBody>
        </p:sp>
        <p:sp>
          <p:nvSpPr>
            <p:cNvPr id="15" name="Text 9"/>
            <p:cNvSpPr/>
            <p:nvPr/>
          </p:nvSpPr>
          <p:spPr>
            <a:xfrm>
              <a:off x="16001" y="5410"/>
              <a:ext cx="5755" cy="6965"/>
            </a:xfrm>
            <a:prstGeom prst="rect">
              <a:avLst/>
            </a:prstGeom>
            <a:noFill/>
          </p:spPr>
          <p:txBody>
            <a:bodyPr wrap="square" lIns="0" tIns="0" rIns="0" bIns="0" rtlCol="0" anchor="t"/>
            <a:p>
              <a:pPr marL="0" indent="0" algn="l">
                <a:lnSpc>
                  <a:spcPts val="2700"/>
                </a:lnSpc>
                <a:buNone/>
              </a:pPr>
              <a:r>
                <a:rPr lang="en-US" sz="24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Целесообразно расширение программы на пренатальный период для более ранней диагностики</a:t>
              </a:r>
              <a:r>
                <a:rPr lang="ru-RU" altLang="en-US" sz="2400" dirty="0">
                  <a:solidFill>
                    <a:schemeClr val="bg2">
                      <a:lumMod val="25000"/>
                    </a:schemeClr>
                  </a:solidFill>
                  <a:ea typeface="Montserrat" pitchFamily="34" charset="-122"/>
                  <a:cs typeface="+mn-lt"/>
                </a:rPr>
                <a:t>, поскольку каждый второй новорожденный из группы риска наблюдался пренатально.</a:t>
              </a:r>
              <a:endParaRPr lang="ru-RU" altLang="en-US" sz="2400" dirty="0">
                <a:solidFill>
                  <a:schemeClr val="bg2">
                    <a:lumMod val="25000"/>
                  </a:schemeClr>
                </a:solidFill>
                <a:ea typeface="Montserrat" pitchFamily="34" charset="-122"/>
                <a:cs typeface="+mn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3883</Words>
  <Application>WPS Presentation</Application>
  <PresentationFormat>On-screen Show (16:9)</PresentationFormat>
  <Paragraphs>143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SimSun</vt:lpstr>
      <vt:lpstr>Wingdings</vt:lpstr>
      <vt:lpstr>Barlow Bold</vt:lpstr>
      <vt:lpstr>Montserrat</vt:lpstr>
      <vt:lpstr>Microsoft YaHei</vt:lpstr>
      <vt:lpstr>Arial Unicode MS</vt:lpstr>
      <vt:lpstr>Calibri</vt:lpstr>
      <vt:lpstr>Trebuchet MS</vt:lpstr>
      <vt:lpstr>Webdings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PptxGenJS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creator>PptxGenJS</dc:creator>
  <dc:subject>PptxGenJS Presentation</dc:subject>
  <cp:lastModifiedBy>user</cp:lastModifiedBy>
  <cp:revision>12</cp:revision>
  <dcterms:created xsi:type="dcterms:W3CDTF">2025-04-25T12:32:24Z</dcterms:created>
  <dcterms:modified xsi:type="dcterms:W3CDTF">2025-04-25T12:32:24Z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1049-11.1.0.11698</vt:lpwstr>
  </property>
</Properties>
</file>